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1"/>
    <p:sldMasterId id="2147483648" r:id="rId2"/>
    <p:sldMasterId id="2147483660" r:id="rId3"/>
    <p:sldMasterId id="2147483663" r:id="rId4"/>
    <p:sldMasterId id="2147483666" r:id="rId5"/>
  </p:sldMasterIdLst>
  <p:notesMasterIdLst>
    <p:notesMasterId r:id="rId23"/>
  </p:notesMasterIdLst>
  <p:handoutMasterIdLst>
    <p:handoutMasterId r:id="rId24"/>
  </p:handoutMasterIdLst>
  <p:sldIdLst>
    <p:sldId id="269" r:id="rId6"/>
    <p:sldId id="274" r:id="rId7"/>
    <p:sldId id="261" r:id="rId8"/>
    <p:sldId id="262" r:id="rId9"/>
    <p:sldId id="263" r:id="rId10"/>
    <p:sldId id="264" r:id="rId11"/>
    <p:sldId id="265" r:id="rId12"/>
    <p:sldId id="267" r:id="rId13"/>
    <p:sldId id="266" r:id="rId14"/>
    <p:sldId id="268" r:id="rId15"/>
    <p:sldId id="293" r:id="rId16"/>
    <p:sldId id="270" r:id="rId17"/>
    <p:sldId id="294" r:id="rId18"/>
    <p:sldId id="272" r:id="rId19"/>
    <p:sldId id="273" r:id="rId20"/>
    <p:sldId id="295" r:id="rId21"/>
    <p:sldId id="27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s1" initials="U" lastIdx="1" clrIdx="0">
    <p:extLst>
      <p:ext uri="{19B8F6BF-5375-455C-9EA6-DF929625EA0E}">
        <p15:presenceInfo xmlns:p15="http://schemas.microsoft.com/office/powerpoint/2012/main" userId="S::office365a@redflashgroup.com::29337bfe-bcdc-4963-a64e-ab88f009bbc4" providerId="AD"/>
      </p:ext>
    </p:extLst>
  </p:cmAuthor>
  <p:cmAuthor id="2" name="Erick Felsey" initials="EF" lastIdx="1" clrIdx="1">
    <p:extLst>
      <p:ext uri="{19B8F6BF-5375-455C-9EA6-DF929625EA0E}">
        <p15:presenceInfo xmlns:p15="http://schemas.microsoft.com/office/powerpoint/2012/main" userId="S::erick@elearningmind.com::92ba58ee-c2fc-42d9-9196-061e6b82511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092745"/>
    <a:srgbClr val="F2F2F2"/>
    <a:srgbClr val="D6DCE5"/>
    <a:srgbClr val="0A1F60"/>
    <a:srgbClr val="2ED0FF"/>
    <a:srgbClr val="6DD6EC"/>
    <a:srgbClr val="BEF7FA"/>
    <a:srgbClr val="A7F1FB"/>
    <a:srgbClr val="A6E7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834" autoAdjust="0"/>
    <p:restoredTop sz="84962" autoAdjust="0"/>
  </p:normalViewPr>
  <p:slideViewPr>
    <p:cSldViewPr snapToGrid="0" snapToObjects="1">
      <p:cViewPr varScale="1">
        <p:scale>
          <a:sx n="97" d="100"/>
          <a:sy n="97" d="100"/>
        </p:scale>
        <p:origin x="1624" y="18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123" d="100"/>
          <a:sy n="123" d="100"/>
        </p:scale>
        <p:origin x="497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3537F67-8843-42B4-9051-D6F4A61DD25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1E3B5AC-6035-4FCB-ACBF-BFFD34ED4E3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E80AEA4-3F19-4F42-91AE-A93231ABB6AE}" type="datetimeFigureOut">
              <a:rPr lang="en-US" smtClean="0"/>
              <a:t>8/4/20</a:t>
            </a:fld>
            <a:endParaRPr lang="en-US"/>
          </a:p>
        </p:txBody>
      </p:sp>
      <p:sp>
        <p:nvSpPr>
          <p:cNvPr id="4" name="Footer Placeholder 3">
            <a:extLst>
              <a:ext uri="{FF2B5EF4-FFF2-40B4-BE49-F238E27FC236}">
                <a16:creationId xmlns:a16="http://schemas.microsoft.com/office/drawing/2014/main" id="{51A6D496-F68B-4433-9AEF-E7D73F3FD8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E48BF13-2098-43A7-AF3D-88038BED56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B12071-85AE-4634-ADF4-671944ADD3DC}" type="slidenum">
              <a:rPr lang="en-US" smtClean="0"/>
              <a:t>‹#›</a:t>
            </a:fld>
            <a:endParaRPr lang="en-US"/>
          </a:p>
        </p:txBody>
      </p:sp>
    </p:spTree>
    <p:extLst>
      <p:ext uri="{BB962C8B-B14F-4D97-AF65-F5344CB8AC3E}">
        <p14:creationId xmlns:p14="http://schemas.microsoft.com/office/powerpoint/2010/main" val="317566219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964895-6A18-451E-B7CB-0F11BB972913}" type="datetimeFigureOut">
              <a:rPr lang="en-US" smtClean="0"/>
              <a:t>8/4/20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1BFD32-2F24-4FA9-B7DE-53D903241EC3}" type="slidenum">
              <a:rPr lang="en-US" smtClean="0"/>
              <a:t>‹#›</a:t>
            </a:fld>
            <a:endParaRPr lang="en-US"/>
          </a:p>
        </p:txBody>
      </p:sp>
    </p:spTree>
    <p:extLst>
      <p:ext uri="{BB962C8B-B14F-4D97-AF65-F5344CB8AC3E}">
        <p14:creationId xmlns:p14="http://schemas.microsoft.com/office/powerpoint/2010/main" val="280680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have any questions, do not hesitate to reach out to OGC or schedule a follow-up. We’re working constantly to change the landscape of location information and want to help your organization get where it needs to go.</a:t>
            </a:r>
            <a:endParaRPr lang="en-BE" dirty="0"/>
          </a:p>
        </p:txBody>
      </p:sp>
      <p:sp>
        <p:nvSpPr>
          <p:cNvPr id="4" name="Slide Number Placeholder 3"/>
          <p:cNvSpPr>
            <a:spLocks noGrp="1"/>
          </p:cNvSpPr>
          <p:nvPr>
            <p:ph type="sldNum" sz="quarter" idx="5"/>
          </p:nvPr>
        </p:nvSpPr>
        <p:spPr/>
        <p:txBody>
          <a:bodyPr/>
          <a:lstStyle/>
          <a:p>
            <a:fld id="{A31BFD32-2F24-4FA9-B7DE-53D903241EC3}" type="slidenum">
              <a:rPr lang="en-US" smtClean="0"/>
              <a:t>17</a:t>
            </a:fld>
            <a:endParaRPr lang="en-US"/>
          </a:p>
        </p:txBody>
      </p:sp>
    </p:spTree>
    <p:extLst>
      <p:ext uri="{BB962C8B-B14F-4D97-AF65-F5344CB8AC3E}">
        <p14:creationId xmlns:p14="http://schemas.microsoft.com/office/powerpoint/2010/main" val="2658237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7Ctwcamp%5Eserp%7Ctwgr%5Eauthor" TargetMode="Externa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7Ctwcamp%5Eserp%7Ctwgr%5Eautho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052092-82D1-461F-807E-84F5B15DC599}"/>
              </a:ext>
            </a:extLst>
          </p:cNvPr>
          <p:cNvSpPr>
            <a:spLocks noGrp="1"/>
          </p:cNvSpPr>
          <p:nvPr>
            <p:ph idx="1"/>
          </p:nvPr>
        </p:nvSpPr>
        <p:spPr/>
        <p:txBody>
          <a:bodyPr/>
          <a:lstStyle>
            <a:lvl1pPr>
              <a:lnSpc>
                <a:spcPct val="100000"/>
              </a:lnSpc>
              <a:spcBef>
                <a:spcPts val="0"/>
              </a:spcBef>
              <a:spcAft>
                <a:spcPts val="600"/>
              </a:spcAft>
              <a:defRPr/>
            </a:lvl1pPr>
            <a:lvl2pPr>
              <a:lnSpc>
                <a:spcPct val="100000"/>
              </a:lnSpc>
              <a:spcBef>
                <a:spcPts val="0"/>
              </a:spcBef>
              <a:spcAft>
                <a:spcPts val="600"/>
              </a:spcAft>
              <a:defRPr/>
            </a:lvl2pPr>
            <a:lvl3pPr>
              <a:lnSpc>
                <a:spcPct val="100000"/>
              </a:lnSpc>
              <a:spcBef>
                <a:spcPts val="0"/>
              </a:spcBef>
              <a:spcAft>
                <a:spcPts val="600"/>
              </a:spcAft>
              <a:defRPr/>
            </a:lvl3pPr>
            <a:lvl4pPr>
              <a:lnSpc>
                <a:spcPct val="100000"/>
              </a:lnSpc>
              <a:spcBef>
                <a:spcPts val="0"/>
              </a:spcBef>
              <a:spcAft>
                <a:spcPts val="600"/>
              </a:spcAft>
              <a:defRPr/>
            </a:lvl4pPr>
            <a:lvl5pPr>
              <a:lnSpc>
                <a:spcPct val="100000"/>
              </a:lnSpc>
              <a:spcBef>
                <a:spcPts val="0"/>
              </a:spcBef>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026E5D17-F33D-4327-A7B8-A6331A0F7B37}"/>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a16="http://schemas.microsoft.com/office/drawing/2014/main" id="{DA4D5ED7-4916-4EF5-9B14-DD6D0EE6D4A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926162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11" descr="A close up of a sign&#10;&#10;Description automatically generated">
            <a:hlinkClick r:id="rId2"/>
            <a:extLst>
              <a:ext uri="{FF2B5EF4-FFF2-40B4-BE49-F238E27FC236}">
                <a16:creationId xmlns:a16="http://schemas.microsoft.com/office/drawing/2014/main" id="{8EB54FDB-76A2-4243-86B5-611386F46E75}"/>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3" name="Picture 12" descr="A picture containing shirt&#10;&#10;Description automatically generated">
            <a:hlinkClick r:id="rId4"/>
            <a:extLst>
              <a:ext uri="{FF2B5EF4-FFF2-40B4-BE49-F238E27FC236}">
                <a16:creationId xmlns:a16="http://schemas.microsoft.com/office/drawing/2014/main" id="{A76BF76E-0419-4D4C-A49E-9895A6B54618}"/>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8" name="Slide Number Placeholder 5">
            <a:extLst>
              <a:ext uri="{FF2B5EF4-FFF2-40B4-BE49-F238E27FC236}">
                <a16:creationId xmlns:a16="http://schemas.microsoft.com/office/drawing/2014/main" id="{D563F8E6-7209-4995-BB0C-79F5A590DBF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310841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9" name="Picture 8" descr="A close up of a sign&#10;&#10;Description automatically generated">
            <a:hlinkClick r:id="rId2"/>
            <a:extLst>
              <a:ext uri="{FF2B5EF4-FFF2-40B4-BE49-F238E27FC236}">
                <a16:creationId xmlns:a16="http://schemas.microsoft.com/office/drawing/2014/main" id="{E57135AE-A9F7-49E4-A4C5-F848A82772DA}"/>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0" name="Picture 9" descr="A picture containing shirt&#10;&#10;Description automatically generated">
            <a:hlinkClick r:id="rId4"/>
            <a:extLst>
              <a:ext uri="{FF2B5EF4-FFF2-40B4-BE49-F238E27FC236}">
                <a16:creationId xmlns:a16="http://schemas.microsoft.com/office/drawing/2014/main" id="{029A5884-52CE-4BD4-B4CC-F852684E8D1E}"/>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2" name="Slide Number Placeholder 5">
            <a:extLst>
              <a:ext uri="{FF2B5EF4-FFF2-40B4-BE49-F238E27FC236}">
                <a16:creationId xmlns:a16="http://schemas.microsoft.com/office/drawing/2014/main" id="{E9382FF6-9475-4B95-8754-697DEAD1AE4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4664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7" name="Content Placeholder 2">
            <a:extLst>
              <a:ext uri="{FF2B5EF4-FFF2-40B4-BE49-F238E27FC236}">
                <a16:creationId xmlns:a16="http://schemas.microsoft.com/office/drawing/2014/main" id="{9FAF647A-F430-493F-8C59-3B8606183876}"/>
              </a:ext>
            </a:extLst>
          </p:cNvPr>
          <p:cNvSpPr>
            <a:spLocks noGrp="1"/>
          </p:cNvSpPr>
          <p:nvPr>
            <p:ph idx="1"/>
          </p:nvPr>
        </p:nvSpPr>
        <p:spPr>
          <a:xfrm>
            <a:off x="334107" y="1162838"/>
            <a:ext cx="10515600" cy="4351338"/>
          </a:xfrm>
        </p:spPr>
        <p:txBody>
          <a:bodyPr/>
          <a:lstStyle>
            <a:lvl1pPr>
              <a:lnSpc>
                <a:spcPct val="100000"/>
              </a:lnSpc>
              <a:spcAft>
                <a:spcPts val="600"/>
              </a:spcAft>
              <a:defRPr/>
            </a:lvl1pPr>
            <a:lvl2pPr>
              <a:lnSpc>
                <a:spcPct val="100000"/>
              </a:lnSpc>
              <a:spcAft>
                <a:spcPts val="600"/>
              </a:spcAft>
              <a:defRPr>
                <a:solidFill>
                  <a:schemeClr val="tx1"/>
                </a:solidFill>
              </a:defRPr>
            </a:lvl2pPr>
            <a:lvl3pPr>
              <a:lnSpc>
                <a:spcPct val="100000"/>
              </a:lnSpc>
              <a:spcAft>
                <a:spcPts val="600"/>
              </a:spcAft>
              <a:defRPr>
                <a:solidFill>
                  <a:schemeClr val="tx1"/>
                </a:solidFill>
              </a:defRPr>
            </a:lvl3pPr>
            <a:lvl4pPr>
              <a:lnSpc>
                <a:spcPct val="100000"/>
              </a:lnSpc>
              <a:spcAft>
                <a:spcPts val="600"/>
              </a:spcAft>
              <a:defRPr>
                <a:solidFill>
                  <a:schemeClr val="tx1"/>
                </a:solidFill>
              </a:defRPr>
            </a:lvl4pPr>
            <a:lvl5pPr>
              <a:lnSpc>
                <a:spcPct val="100000"/>
              </a:lnSpc>
              <a:spcAft>
                <a:spcPts val="600"/>
              </a:spcAf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1BA26529-85C0-4F43-A661-C246EECB06E0}"/>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a16="http://schemas.microsoft.com/office/drawing/2014/main" id="{3F4EB3E8-5FEC-4C3E-A5D3-50A8AFCC3EEB}"/>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098229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346320-0324-4809-B373-A030DCF95F03}"/>
              </a:ext>
            </a:extLst>
          </p:cNvPr>
          <p:cNvSpPr>
            <a:spLocks noGrp="1"/>
          </p:cNvSpPr>
          <p:nvPr>
            <p:ph sz="half" idx="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D361D4E-334B-43FF-8C44-6087A8997411}"/>
              </a:ext>
            </a:extLst>
          </p:cNvPr>
          <p:cNvSpPr>
            <a:spLocks noGrp="1"/>
          </p:cNvSpPr>
          <p:nvPr>
            <p:ph sz="half" idx="2"/>
          </p:nvPr>
        </p:nvSpPr>
        <p:spPr>
          <a:xfrm>
            <a:off x="6172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766660E1-DC61-49B7-B1BF-758191AD818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a16="http://schemas.microsoft.com/office/drawing/2014/main" id="{B8CEC819-3D8B-4945-9089-70431865987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880850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928C676-7022-455C-BC96-C417EAD0C115}"/>
              </a:ext>
            </a:extLst>
          </p:cNvPr>
          <p:cNvSpPr>
            <a:spLocks noGrp="1"/>
          </p:cNvSpPr>
          <p:nvPr>
            <p:ph type="pic" idx="1"/>
          </p:nvPr>
        </p:nvSpPr>
        <p:spPr>
          <a:xfrm>
            <a:off x="6325950" y="1169129"/>
            <a:ext cx="5510750" cy="43513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8" name="Content Placeholder 2">
            <a:extLst>
              <a:ext uri="{FF2B5EF4-FFF2-40B4-BE49-F238E27FC236}">
                <a16:creationId xmlns:a16="http://schemas.microsoft.com/office/drawing/2014/main" id="{2FC6BE87-7DC1-4304-9721-F91A29FAEA3F}"/>
              </a:ext>
            </a:extLst>
          </p:cNvPr>
          <p:cNvSpPr>
            <a:spLocks noGrp="1"/>
          </p:cNvSpPr>
          <p:nvPr>
            <p:ph sz="half" idx="1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31033C92-6E24-468B-B940-53DC3CAD368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a16="http://schemas.microsoft.com/office/drawing/2014/main" id="{41B954B2-D76F-441F-9CC1-B9786CEA271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633907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68230B36-BE4A-4CC4-8BFA-921F2E97FDF9}"/>
              </a:ext>
            </a:extLst>
          </p:cNvPr>
          <p:cNvSpPr>
            <a:spLocks noGrp="1" noChangeArrowheads="1"/>
          </p:cNvSpPr>
          <p:nvPr>
            <p:ph type="ftr" sz="quarter" idx="10"/>
          </p:nvPr>
        </p:nvSpPr>
        <p:spPr>
          <a:ln/>
        </p:spPr>
        <p:txBody>
          <a:bodyPr/>
          <a:lstStyle>
            <a:lvl1pPr>
              <a:defRPr/>
            </a:lvl1pPr>
          </a:lstStyle>
          <a:p>
            <a:endParaRPr lang="en-US"/>
          </a:p>
        </p:txBody>
      </p:sp>
      <p:sp>
        <p:nvSpPr>
          <p:cNvPr id="4" name="Rectangle 6">
            <a:extLst>
              <a:ext uri="{FF2B5EF4-FFF2-40B4-BE49-F238E27FC236}">
                <a16:creationId xmlns:a16="http://schemas.microsoft.com/office/drawing/2014/main" id="{02BED4BA-E98B-4E69-A4B1-52328D7CD477}"/>
              </a:ext>
            </a:extLst>
          </p:cNvPr>
          <p:cNvSpPr>
            <a:spLocks noGrp="1" noChangeArrowheads="1"/>
          </p:cNvSpPr>
          <p:nvPr>
            <p:ph type="sldNum" sz="quarter" idx="11"/>
          </p:nvPr>
        </p:nvSpPr>
        <p:spPr>
          <a:ln/>
        </p:spPr>
        <p:txBody>
          <a:bodyPr/>
          <a:lstStyle>
            <a:lvl1pPr>
              <a:defRPr/>
            </a:lvl1pPr>
          </a:lstStyle>
          <a:p>
            <a:fld id="{EBE5693F-3AF9-4718-93B0-3F2BA9F12226}" type="slidenum">
              <a:rPr lang="en-US" smtClean="0"/>
              <a:t>‹#›</a:t>
            </a:fld>
            <a:endParaRPr lang="en-US"/>
          </a:p>
        </p:txBody>
      </p:sp>
    </p:spTree>
    <p:extLst>
      <p:ext uri="{BB962C8B-B14F-4D97-AF65-F5344CB8AC3E}">
        <p14:creationId xmlns:p14="http://schemas.microsoft.com/office/powerpoint/2010/main" val="3957480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92E5C"/>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rgbClr val="092E5C"/>
                </a:solidFill>
              </a:defRPr>
            </a:lvl1pPr>
            <a:lvl2pPr>
              <a:defRPr>
                <a:solidFill>
                  <a:srgbClr val="092E5C"/>
                </a:solidFill>
              </a:defRPr>
            </a:lvl2pPr>
            <a:lvl3pPr>
              <a:defRPr>
                <a:solidFill>
                  <a:srgbClr val="092E5C"/>
                </a:solidFill>
              </a:defRPr>
            </a:lvl3pPr>
            <a:lvl4pPr>
              <a:defRPr>
                <a:solidFill>
                  <a:srgbClr val="092E5C"/>
                </a:solidFill>
              </a:defRPr>
            </a:lvl4pPr>
            <a:lvl5pPr>
              <a:defRPr>
                <a:solidFill>
                  <a:srgbClr val="092E5C"/>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E8C29543-9D25-4861-901F-D5EACA4E5E26}"/>
              </a:ext>
            </a:extLst>
          </p:cNvPr>
          <p:cNvSpPr>
            <a:spLocks noGrp="1" noChangeArrowheads="1"/>
          </p:cNvSpPr>
          <p:nvPr>
            <p:ph type="ftr" sz="quarter" idx="10"/>
          </p:nvPr>
        </p:nvSpPr>
        <p:spPr>
          <a:ln/>
        </p:spPr>
        <p:txBody>
          <a:bodyPr/>
          <a:lstStyle>
            <a:lvl1pPr>
              <a:defRPr/>
            </a:lvl1pPr>
          </a:lstStyle>
          <a:p>
            <a:endParaRPr lang="en-US"/>
          </a:p>
        </p:txBody>
      </p:sp>
      <p:sp>
        <p:nvSpPr>
          <p:cNvPr id="5" name="Rectangle 6">
            <a:extLst>
              <a:ext uri="{FF2B5EF4-FFF2-40B4-BE49-F238E27FC236}">
                <a16:creationId xmlns:a16="http://schemas.microsoft.com/office/drawing/2014/main" id="{5B753C48-83F7-4BE3-BD20-249891AE2EA7}"/>
              </a:ext>
            </a:extLst>
          </p:cNvPr>
          <p:cNvSpPr>
            <a:spLocks noGrp="1" noChangeArrowheads="1"/>
          </p:cNvSpPr>
          <p:nvPr>
            <p:ph type="sldNum" sz="quarter" idx="11"/>
          </p:nvPr>
        </p:nvSpPr>
        <p:spPr>
          <a:ln/>
        </p:spPr>
        <p:txBody>
          <a:bodyPr/>
          <a:lstStyle>
            <a:lvl1pPr>
              <a:defRPr/>
            </a:lvl1pPr>
          </a:lstStyle>
          <a:p>
            <a:fld id="{EBE5693F-3AF9-4718-93B0-3F2BA9F12226}" type="slidenum">
              <a:rPr lang="en-US" smtClean="0"/>
              <a:t>‹#›</a:t>
            </a:fld>
            <a:endParaRPr lang="en-US"/>
          </a:p>
        </p:txBody>
      </p:sp>
    </p:spTree>
    <p:extLst>
      <p:ext uri="{BB962C8B-B14F-4D97-AF65-F5344CB8AC3E}">
        <p14:creationId xmlns:p14="http://schemas.microsoft.com/office/powerpoint/2010/main" val="375993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2879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0F54E6A5-FBEC-4C3A-B47B-6D153CDEBD3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184801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6E12AB-4740-48C7-A306-8BC65841AA2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164615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theme" Target="../theme/theme2.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theme" Target="../theme/theme3.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0.jpeg"/><Relationship Id="rId7" Type="http://schemas.openxmlformats.org/officeDocument/2006/relationships/image" Target="../media/image13.png"/><Relationship Id="rId2" Type="http://schemas.openxmlformats.org/officeDocument/2006/relationships/theme" Target="../theme/theme4.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heme" Target="../theme/theme5.xml"/><Relationship Id="rId7" Type="http://schemas.openxmlformats.org/officeDocument/2006/relationships/image" Target="../media/image15.png"/><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image" Target="../media/image14.png"/><Relationship Id="rId5" Type="http://schemas.openxmlformats.org/officeDocument/2006/relationships/image" Target="../media/image1.pn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descr="A picture containing building, outdoor, light, city&#10;&#10;Description automatically generated">
            <a:extLst>
              <a:ext uri="{FF2B5EF4-FFF2-40B4-BE49-F238E27FC236}">
                <a16:creationId xmlns:a16="http://schemas.microsoft.com/office/drawing/2014/main" id="{BAAD1DE8-F1F5-4FAF-963B-2A354EA7A4A3}"/>
              </a:ext>
            </a:extLst>
          </p:cNvPr>
          <p:cNvPicPr>
            <a:picLocks noChangeAspect="1"/>
          </p:cNvPicPr>
          <p:nvPr userDrawn="1"/>
        </p:nvPicPr>
        <p:blipFill rotWithShape="1">
          <a:blip r:embed="rId8">
            <a:alphaModFix amt="85000"/>
            <a:extLst>
              <a:ext uri="{28A0092B-C50C-407E-A947-70E740481C1C}">
                <a14:useLocalDpi xmlns:a14="http://schemas.microsoft.com/office/drawing/2010/main"/>
              </a:ext>
            </a:extLst>
          </a:blip>
          <a:srcRect l="446" t="18712" r="1153" b="74465"/>
          <a:stretch/>
        </p:blipFill>
        <p:spPr>
          <a:xfrm>
            <a:off x="0" y="833"/>
            <a:ext cx="12192000" cy="951172"/>
          </a:xfrm>
          <a:prstGeom prst="rect">
            <a:avLst/>
          </a:prstGeom>
        </p:spPr>
      </p:pic>
      <p:pic>
        <p:nvPicPr>
          <p:cNvPr id="13" name="Picture 12" descr="A picture containing building, outdoor, light, city&#10;&#10;Description automatically generated">
            <a:extLst>
              <a:ext uri="{FF2B5EF4-FFF2-40B4-BE49-F238E27FC236}">
                <a16:creationId xmlns:a16="http://schemas.microsoft.com/office/drawing/2014/main" id="{8652D866-B14F-454C-BDF6-5545A022FB29}"/>
              </a:ext>
            </a:extLst>
          </p:cNvPr>
          <p:cNvPicPr>
            <a:picLocks/>
          </p:cNvPicPr>
          <p:nvPr userDrawn="1"/>
        </p:nvPicPr>
        <p:blipFill rotWithShape="1">
          <a:blip r:embed="rId9">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 name="Text Placeholder 2">
            <a:extLst>
              <a:ext uri="{FF2B5EF4-FFF2-40B4-BE49-F238E27FC236}">
                <a16:creationId xmlns:a16="http://schemas.microsoft.com/office/drawing/2014/main" id="{C0350DF1-7CB9-4ADA-A6E3-3CDCA86EF5F2}"/>
              </a:ext>
            </a:extLst>
          </p:cNvPr>
          <p:cNvSpPr>
            <a:spLocks noGrp="1"/>
          </p:cNvSpPr>
          <p:nvPr>
            <p:ph type="body" idx="1"/>
          </p:nvPr>
        </p:nvSpPr>
        <p:spPr>
          <a:xfrm>
            <a:off x="334107" y="1162838"/>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6C8AD972-4108-434B-AA8C-8EFF7EECE85D}"/>
              </a:ext>
            </a:extLst>
          </p:cNvPr>
          <p:cNvSpPr txBox="1"/>
          <p:nvPr userDrawn="1"/>
        </p:nvSpPr>
        <p:spPr>
          <a:xfrm>
            <a:off x="10575181" y="31837"/>
            <a:ext cx="1429466"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sp>
        <p:nvSpPr>
          <p:cNvPr id="2" name="Title Placeholder 1">
            <a:extLst>
              <a:ext uri="{FF2B5EF4-FFF2-40B4-BE49-F238E27FC236}">
                <a16:creationId xmlns:a16="http://schemas.microsoft.com/office/drawing/2014/main" id="{85197B7C-A314-4779-BD55-2FC2CEB164B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
        <p:nvSpPr>
          <p:cNvPr id="10" name="TextBox 9">
            <a:extLst>
              <a:ext uri="{FF2B5EF4-FFF2-40B4-BE49-F238E27FC236}">
                <a16:creationId xmlns:a16="http://schemas.microsoft.com/office/drawing/2014/main" id="{9DC634C5-3617-497F-B2D8-90501346CE33}"/>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11" name="Slide Number Placeholder 5">
            <a:extLst>
              <a:ext uri="{FF2B5EF4-FFF2-40B4-BE49-F238E27FC236}">
                <a16:creationId xmlns:a16="http://schemas.microsoft.com/office/drawing/2014/main" id="{798B25B4-87D2-40A8-8FCE-9DC7E68F0BB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12" name="Picture 11" descr="A picture containing building, drawing, window&#10;&#10;Description automatically generated">
            <a:extLst>
              <a:ext uri="{FF2B5EF4-FFF2-40B4-BE49-F238E27FC236}">
                <a16:creationId xmlns:a16="http://schemas.microsoft.com/office/drawing/2014/main" id="{45953386-97ED-4C4D-B208-AB8727D6635F}"/>
              </a:ext>
            </a:extLst>
          </p:cNvPr>
          <p:cNvPicPr>
            <a:picLocks noChangeAspect="1"/>
          </p:cNvPicPr>
          <p:nvPr userDrawn="1"/>
        </p:nvPicPr>
        <p:blipFill>
          <a:blip r:embed="rId10"/>
          <a:stretch>
            <a:fillRect/>
          </a:stretch>
        </p:blipFill>
        <p:spPr>
          <a:xfrm>
            <a:off x="316768" y="6517414"/>
            <a:ext cx="324582" cy="324582"/>
          </a:xfrm>
          <a:prstGeom prst="rect">
            <a:avLst/>
          </a:prstGeom>
        </p:spPr>
      </p:pic>
    </p:spTree>
    <p:extLst>
      <p:ext uri="{BB962C8B-B14F-4D97-AF65-F5344CB8AC3E}">
        <p14:creationId xmlns:p14="http://schemas.microsoft.com/office/powerpoint/2010/main" val="1567260680"/>
      </p:ext>
    </p:extLst>
  </p:cSld>
  <p:clrMap bg1="lt1" tx1="dk1" bg2="lt2" tx2="dk2" accent1="accent1" accent2="accent2" accent3="accent3" accent4="accent4" accent5="accent5" accent6="accent6" hlink="hlink" folHlink="folHlink"/>
  <p:sldLayoutIdLst>
    <p:sldLayoutId id="2147483708" r:id="rId1"/>
    <p:sldLayoutId id="2147483712" r:id="rId2"/>
    <p:sldLayoutId id="2147483710" r:id="rId3"/>
    <p:sldLayoutId id="2147483715" r:id="rId4"/>
    <p:sldLayoutId id="2147483716" r:id="rId5"/>
    <p:sldLayoutId id="2147483717" r:id="rId6"/>
  </p:sldLayoutIdLst>
  <p:hf hdr="0" dt="0"/>
  <p:txStyles>
    <p:titleStyle>
      <a:lvl1pPr algn="l" defTabSz="914400" rtl="0" eaLnBrk="1" latinLnBrk="0" hangingPunct="1">
        <a:lnSpc>
          <a:spcPct val="90000"/>
        </a:lnSpc>
        <a:spcBef>
          <a:spcPct val="0"/>
        </a:spcBef>
        <a:buNone/>
        <a:defRPr sz="3600" b="1" kern="1200">
          <a:solidFill>
            <a:schemeClr val="bg1">
              <a:lumMod val="95000"/>
            </a:schemeClr>
          </a:solidFill>
          <a:latin typeface="Lato" panose="020F0502020204030203" pitchFamily="34" charset="0"/>
          <a:ea typeface="+mj-ea"/>
          <a:cs typeface="+mj-cs"/>
        </a:defRPr>
      </a:lvl1pPr>
    </p:titleStyle>
    <p:body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2800" kern="1200">
          <a:solidFill>
            <a:srgbClr val="09274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BF567DE2-1201-4602-845D-5E4183EB3E09}"/>
              </a:ext>
            </a:extLst>
          </p:cNvPr>
          <p:cNvSpPr/>
          <p:nvPr userDrawn="1"/>
        </p:nvSpPr>
        <p:spPr>
          <a:xfrm>
            <a:off x="0" y="0"/>
            <a:ext cx="6370710"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A picture containing person, man, using, water&#10;&#10;Description automatically generated">
            <a:extLst>
              <a:ext uri="{FF2B5EF4-FFF2-40B4-BE49-F238E27FC236}">
                <a16:creationId xmlns:a16="http://schemas.microsoft.com/office/drawing/2014/main" id="{79F6AB73-CACD-420F-94FF-329572A03769}"/>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r="4507" b="800"/>
          <a:stretch/>
        </p:blipFill>
        <p:spPr>
          <a:xfrm flipH="1">
            <a:off x="6370710" y="0"/>
            <a:ext cx="5821290" cy="6497258"/>
          </a:xfrm>
          <a:prstGeom prst="rect">
            <a:avLst/>
          </a:prstGeom>
        </p:spPr>
      </p:pic>
      <p:sp>
        <p:nvSpPr>
          <p:cNvPr id="33" name="TextBox 32">
            <a:extLst>
              <a:ext uri="{FF2B5EF4-FFF2-40B4-BE49-F238E27FC236}">
                <a16:creationId xmlns:a16="http://schemas.microsoft.com/office/drawing/2014/main" id="{DCD55CC2-ECB2-4C8C-AAE9-6DA13C3C1667}"/>
              </a:ext>
            </a:extLst>
          </p:cNvPr>
          <p:cNvSpPr txBox="1"/>
          <p:nvPr userDrawn="1"/>
        </p:nvSpPr>
        <p:spPr>
          <a:xfrm>
            <a:off x="1290937" y="4502457"/>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F</a:t>
            </a:r>
            <a:r>
              <a:rPr lang="en-CA" sz="1800" dirty="0">
                <a:solidFill>
                  <a:srgbClr val="002060"/>
                </a:solidFill>
                <a:latin typeface="Lato" panose="020F0502020204030203" pitchFamily="34" charset="0"/>
                <a:cs typeface="Arial" panose="020B0604020202020204" pitchFamily="34" charset="0"/>
              </a:rPr>
              <a:t>indable</a:t>
            </a:r>
          </a:p>
        </p:txBody>
      </p:sp>
      <p:sp>
        <p:nvSpPr>
          <p:cNvPr id="37" name="TextBox 36">
            <a:extLst>
              <a:ext uri="{FF2B5EF4-FFF2-40B4-BE49-F238E27FC236}">
                <a16:creationId xmlns:a16="http://schemas.microsoft.com/office/drawing/2014/main" id="{A16B235F-86D9-4CA4-A3A8-F1D9D5E31F50}"/>
              </a:ext>
            </a:extLst>
          </p:cNvPr>
          <p:cNvSpPr txBox="1"/>
          <p:nvPr userDrawn="1"/>
        </p:nvSpPr>
        <p:spPr>
          <a:xfrm>
            <a:off x="9836205" y="5657802"/>
            <a:ext cx="1897167" cy="923330"/>
          </a:xfrm>
          <a:prstGeom prst="rect">
            <a:avLst/>
          </a:prstGeom>
          <a:noFill/>
        </p:spPr>
        <p:txBody>
          <a:bodyPr wrap="square" rtlCol="0">
            <a:spAutoFit/>
          </a:bodyPr>
          <a:lstStyle/>
          <a:p>
            <a:pPr algn="r"/>
            <a:r>
              <a:rPr lang="en-US" sz="5400" b="1" dirty="0">
                <a:solidFill>
                  <a:schemeClr val="bg1"/>
                </a:solidFill>
                <a:latin typeface="Times New Roman" panose="02020603050405020304" pitchFamily="18" charset="0"/>
                <a:cs typeface="Times New Roman" panose="02020603050405020304" pitchFamily="18" charset="0"/>
              </a:rPr>
              <a:t>OGC</a:t>
            </a:r>
          </a:p>
        </p:txBody>
      </p:sp>
      <p:sp>
        <p:nvSpPr>
          <p:cNvPr id="38" name="Google Shape;118;p19">
            <a:extLst>
              <a:ext uri="{FF2B5EF4-FFF2-40B4-BE49-F238E27FC236}">
                <a16:creationId xmlns:a16="http://schemas.microsoft.com/office/drawing/2014/main" id="{638F4D43-BD4D-41AF-B951-05D3354CD8D8}"/>
              </a:ext>
            </a:extLst>
          </p:cNvPr>
          <p:cNvSpPr/>
          <p:nvPr userDrawn="1"/>
        </p:nvSpPr>
        <p:spPr>
          <a:xfrm>
            <a:off x="625867" y="4453345"/>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39" name="Google Shape;119;p19">
            <a:extLst>
              <a:ext uri="{FF2B5EF4-FFF2-40B4-BE49-F238E27FC236}">
                <a16:creationId xmlns:a16="http://schemas.microsoft.com/office/drawing/2014/main" id="{C9E8958B-3720-421F-BE83-BD36693B81B1}"/>
              </a:ext>
            </a:extLst>
          </p:cNvPr>
          <p:cNvSpPr/>
          <p:nvPr userDrawn="1"/>
        </p:nvSpPr>
        <p:spPr>
          <a:xfrm>
            <a:off x="3089907" y="4465878"/>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0" name="Google Shape;120;p19">
            <a:extLst>
              <a:ext uri="{FF2B5EF4-FFF2-40B4-BE49-F238E27FC236}">
                <a16:creationId xmlns:a16="http://schemas.microsoft.com/office/drawing/2014/main" id="{EB6376F3-3CAD-4103-8C58-5BFB967035C3}"/>
              </a:ext>
            </a:extLst>
          </p:cNvPr>
          <p:cNvSpPr/>
          <p:nvPr userDrawn="1"/>
        </p:nvSpPr>
        <p:spPr>
          <a:xfrm>
            <a:off x="618171" y="5220332"/>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1" name="Google Shape;121;p19">
            <a:extLst>
              <a:ext uri="{FF2B5EF4-FFF2-40B4-BE49-F238E27FC236}">
                <a16:creationId xmlns:a16="http://schemas.microsoft.com/office/drawing/2014/main" id="{355FA745-80DE-47BC-BBAB-FD75AA5511A6}"/>
              </a:ext>
            </a:extLst>
          </p:cNvPr>
          <p:cNvSpPr/>
          <p:nvPr userDrawn="1"/>
        </p:nvSpPr>
        <p:spPr>
          <a:xfrm>
            <a:off x="3108605" y="5222629"/>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pic>
        <p:nvPicPr>
          <p:cNvPr id="42" name="Google Shape;127;p19" descr="A picture containing drawing, light, clock&#10;&#10;Description automatically generated">
            <a:extLst>
              <a:ext uri="{FF2B5EF4-FFF2-40B4-BE49-F238E27FC236}">
                <a16:creationId xmlns:a16="http://schemas.microsoft.com/office/drawing/2014/main" id="{678C7BC9-B6AA-4F18-ABEA-AE4DA001F542}"/>
              </a:ext>
            </a:extLst>
          </p:cNvPr>
          <p:cNvPicPr preferRelativeResize="0"/>
          <p:nvPr userDrawn="1"/>
        </p:nvPicPr>
        <p:blipFill rotWithShape="1">
          <a:blip r:embed="rId4">
            <a:alphaModFix/>
          </a:blip>
          <a:srcRect/>
          <a:stretch/>
        </p:blipFill>
        <p:spPr>
          <a:xfrm>
            <a:off x="3114267" y="4456346"/>
            <a:ext cx="532289" cy="532289"/>
          </a:xfrm>
          <a:prstGeom prst="rect">
            <a:avLst/>
          </a:prstGeom>
          <a:noFill/>
          <a:ln>
            <a:noFill/>
          </a:ln>
        </p:spPr>
      </p:pic>
      <p:pic>
        <p:nvPicPr>
          <p:cNvPr id="43" name="Google Shape;124;p19" descr="A close up of a logo&#10;&#10;Description automatically generated">
            <a:extLst>
              <a:ext uri="{FF2B5EF4-FFF2-40B4-BE49-F238E27FC236}">
                <a16:creationId xmlns:a16="http://schemas.microsoft.com/office/drawing/2014/main" id="{52D1C18E-6B7A-4CD6-B819-59FEC83D66AF}"/>
              </a:ext>
            </a:extLst>
          </p:cNvPr>
          <p:cNvPicPr preferRelativeResize="0"/>
          <p:nvPr userDrawn="1"/>
        </p:nvPicPr>
        <p:blipFill rotWithShape="1">
          <a:blip r:embed="rId5">
            <a:alphaModFix/>
          </a:blip>
          <a:srcRect/>
          <a:stretch/>
        </p:blipFill>
        <p:spPr>
          <a:xfrm>
            <a:off x="660536" y="4494683"/>
            <a:ext cx="465951" cy="465951"/>
          </a:xfrm>
          <a:prstGeom prst="rect">
            <a:avLst/>
          </a:prstGeom>
          <a:noFill/>
          <a:ln>
            <a:noFill/>
          </a:ln>
        </p:spPr>
      </p:pic>
      <p:pic>
        <p:nvPicPr>
          <p:cNvPr id="44" name="Google Shape;125;p19" descr="A close up of a logo&#10;&#10;Description automatically generated">
            <a:extLst>
              <a:ext uri="{FF2B5EF4-FFF2-40B4-BE49-F238E27FC236}">
                <a16:creationId xmlns:a16="http://schemas.microsoft.com/office/drawing/2014/main" id="{13536215-45EB-4C98-8BC0-C9AEFB27DDCD}"/>
              </a:ext>
            </a:extLst>
          </p:cNvPr>
          <p:cNvPicPr preferRelativeResize="0"/>
          <p:nvPr userDrawn="1"/>
        </p:nvPicPr>
        <p:blipFill rotWithShape="1">
          <a:blip r:embed="rId6">
            <a:alphaModFix/>
          </a:blip>
          <a:srcRect/>
          <a:stretch/>
        </p:blipFill>
        <p:spPr>
          <a:xfrm>
            <a:off x="584892" y="5178394"/>
            <a:ext cx="612940" cy="612940"/>
          </a:xfrm>
          <a:prstGeom prst="rect">
            <a:avLst/>
          </a:prstGeom>
          <a:noFill/>
          <a:ln>
            <a:noFill/>
          </a:ln>
        </p:spPr>
      </p:pic>
      <p:pic>
        <p:nvPicPr>
          <p:cNvPr id="45" name="Google Shape;126;p19" descr="A picture containing drawing&#10;&#10;Description automatically generated">
            <a:extLst>
              <a:ext uri="{FF2B5EF4-FFF2-40B4-BE49-F238E27FC236}">
                <a16:creationId xmlns:a16="http://schemas.microsoft.com/office/drawing/2014/main" id="{E8BC565F-DE29-4080-B712-23B93B737BF6}"/>
              </a:ext>
            </a:extLst>
          </p:cNvPr>
          <p:cNvPicPr preferRelativeResize="0"/>
          <p:nvPr userDrawn="1"/>
        </p:nvPicPr>
        <p:blipFill rotWithShape="1">
          <a:blip r:embed="rId7">
            <a:alphaModFix/>
          </a:blip>
          <a:srcRect/>
          <a:stretch/>
        </p:blipFill>
        <p:spPr>
          <a:xfrm>
            <a:off x="3065531" y="5202827"/>
            <a:ext cx="609600" cy="609600"/>
          </a:xfrm>
          <a:prstGeom prst="rect">
            <a:avLst/>
          </a:prstGeom>
          <a:noFill/>
          <a:ln>
            <a:noFill/>
          </a:ln>
        </p:spPr>
      </p:pic>
      <p:sp>
        <p:nvSpPr>
          <p:cNvPr id="46" name="TextBox 45">
            <a:extLst>
              <a:ext uri="{FF2B5EF4-FFF2-40B4-BE49-F238E27FC236}">
                <a16:creationId xmlns:a16="http://schemas.microsoft.com/office/drawing/2014/main" id="{539FB623-817F-4F93-A288-978EC23E3A04}"/>
              </a:ext>
            </a:extLst>
          </p:cNvPr>
          <p:cNvSpPr txBox="1"/>
          <p:nvPr userDrawn="1"/>
        </p:nvSpPr>
        <p:spPr>
          <a:xfrm>
            <a:off x="3751637" y="4531453"/>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A</a:t>
            </a:r>
            <a:r>
              <a:rPr lang="en-CA" sz="1800" dirty="0">
                <a:solidFill>
                  <a:srgbClr val="002060"/>
                </a:solidFill>
                <a:latin typeface="Lato" panose="020F0502020204030203" pitchFamily="34" charset="0"/>
                <a:cs typeface="Arial" panose="020B0604020202020204" pitchFamily="34" charset="0"/>
              </a:rPr>
              <a:t>ccessible</a:t>
            </a:r>
          </a:p>
        </p:txBody>
      </p:sp>
      <p:sp>
        <p:nvSpPr>
          <p:cNvPr id="47" name="TextBox 46">
            <a:extLst>
              <a:ext uri="{FF2B5EF4-FFF2-40B4-BE49-F238E27FC236}">
                <a16:creationId xmlns:a16="http://schemas.microsoft.com/office/drawing/2014/main" id="{CDB2939A-F19C-4224-86A7-EF97F4D2E0E6}"/>
              </a:ext>
            </a:extLst>
          </p:cNvPr>
          <p:cNvSpPr txBox="1"/>
          <p:nvPr userDrawn="1"/>
        </p:nvSpPr>
        <p:spPr>
          <a:xfrm>
            <a:off x="1288611" y="5300198"/>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I</a:t>
            </a:r>
            <a:r>
              <a:rPr lang="en-CA" sz="1800" dirty="0">
                <a:solidFill>
                  <a:srgbClr val="002060"/>
                </a:solidFill>
                <a:latin typeface="Lato" panose="020F0502020204030203" pitchFamily="34" charset="0"/>
                <a:cs typeface="Arial" panose="020B0604020202020204" pitchFamily="34" charset="0"/>
              </a:rPr>
              <a:t>nteroperable</a:t>
            </a:r>
          </a:p>
        </p:txBody>
      </p:sp>
      <p:sp>
        <p:nvSpPr>
          <p:cNvPr id="48" name="TextBox 47">
            <a:extLst>
              <a:ext uri="{FF2B5EF4-FFF2-40B4-BE49-F238E27FC236}">
                <a16:creationId xmlns:a16="http://schemas.microsoft.com/office/drawing/2014/main" id="{38327126-140B-4A3D-9476-05C34A3920A5}"/>
              </a:ext>
            </a:extLst>
          </p:cNvPr>
          <p:cNvSpPr txBox="1"/>
          <p:nvPr userDrawn="1"/>
        </p:nvSpPr>
        <p:spPr>
          <a:xfrm>
            <a:off x="3754625" y="5299592"/>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R</a:t>
            </a:r>
            <a:r>
              <a:rPr lang="en-CA" sz="1800" dirty="0">
                <a:solidFill>
                  <a:srgbClr val="002060"/>
                </a:solidFill>
                <a:latin typeface="Lato" panose="020F0502020204030203" pitchFamily="34" charset="0"/>
                <a:cs typeface="Arial" panose="020B0604020202020204" pitchFamily="34" charset="0"/>
              </a:rPr>
              <a:t>eusable</a:t>
            </a:r>
            <a:endParaRPr lang="en-US" sz="1800" dirty="0">
              <a:solidFill>
                <a:srgbClr val="002060"/>
              </a:solidFill>
              <a:latin typeface="Lato" panose="020F0502020204030203" pitchFamily="34" charset="0"/>
              <a:cs typeface="Arial" panose="020B0604020202020204" pitchFamily="34" charset="0"/>
            </a:endParaRPr>
          </a:p>
        </p:txBody>
      </p:sp>
      <p:sp>
        <p:nvSpPr>
          <p:cNvPr id="49" name="Rectangle 48">
            <a:extLst>
              <a:ext uri="{FF2B5EF4-FFF2-40B4-BE49-F238E27FC236}">
                <a16:creationId xmlns:a16="http://schemas.microsoft.com/office/drawing/2014/main" id="{921F7842-FB62-4D03-A267-0ECABCF803CE}"/>
              </a:ext>
            </a:extLst>
          </p:cNvPr>
          <p:cNvSpPr/>
          <p:nvPr userDrawn="1"/>
        </p:nvSpPr>
        <p:spPr>
          <a:xfrm>
            <a:off x="0" y="3068852"/>
            <a:ext cx="6370711" cy="73215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4A72C414-D113-4B8F-88E8-4DE4B29A2295}"/>
              </a:ext>
            </a:extLst>
          </p:cNvPr>
          <p:cNvSpPr txBox="1"/>
          <p:nvPr userDrawn="1"/>
        </p:nvSpPr>
        <p:spPr>
          <a:xfrm>
            <a:off x="153004" y="3142719"/>
            <a:ext cx="6008168" cy="646331"/>
          </a:xfrm>
          <a:prstGeom prst="rect">
            <a:avLst/>
          </a:prstGeom>
          <a:noFill/>
        </p:spPr>
        <p:txBody>
          <a:bodyPr wrap="square" rtlCol="0">
            <a:spAutoFit/>
          </a:bodyPr>
          <a:lstStyle/>
          <a:p>
            <a:pPr algn="l"/>
            <a:r>
              <a:rPr lang="en-CA" b="1" dirty="0">
                <a:solidFill>
                  <a:srgbClr val="002060"/>
                </a:solidFill>
                <a:latin typeface="Lato" panose="020F0502020204030203" pitchFamily="34" charset="0"/>
                <a:cs typeface="Arial" panose="020B0604020202020204" pitchFamily="34" charset="0"/>
              </a:rPr>
              <a:t>The world’s leading and comprehensive </a:t>
            </a:r>
            <a:br>
              <a:rPr lang="en-CA" b="1" dirty="0">
                <a:solidFill>
                  <a:srgbClr val="002060"/>
                </a:solidFill>
                <a:latin typeface="Lato" panose="020F0502020204030203" pitchFamily="34" charset="0"/>
                <a:cs typeface="Arial" panose="020B0604020202020204" pitchFamily="34" charset="0"/>
              </a:rPr>
            </a:br>
            <a:r>
              <a:rPr lang="en-CA" b="1" dirty="0">
                <a:solidFill>
                  <a:srgbClr val="002060"/>
                </a:solidFill>
                <a:latin typeface="Lato" panose="020F0502020204030203" pitchFamily="34" charset="0"/>
                <a:cs typeface="Arial" panose="020B0604020202020204" pitchFamily="34" charset="0"/>
              </a:rPr>
              <a:t>community of experts making location information:</a:t>
            </a:r>
            <a:endParaRPr lang="en-US" b="1" dirty="0">
              <a:solidFill>
                <a:srgbClr val="002060"/>
              </a:solidFill>
              <a:latin typeface="Lato" panose="020F0502020204030203" pitchFamily="34" charset="0"/>
              <a:cs typeface="Arial" panose="020B0604020202020204" pitchFamily="34" charset="0"/>
            </a:endParaRPr>
          </a:p>
        </p:txBody>
      </p:sp>
      <p:sp>
        <p:nvSpPr>
          <p:cNvPr id="2" name="TextBox 1">
            <a:extLst>
              <a:ext uri="{FF2B5EF4-FFF2-40B4-BE49-F238E27FC236}">
                <a16:creationId xmlns:a16="http://schemas.microsoft.com/office/drawing/2014/main" id="{82345468-F921-49D3-A341-9DC9068F2906}"/>
              </a:ext>
            </a:extLst>
          </p:cNvPr>
          <p:cNvSpPr txBox="1"/>
          <p:nvPr userDrawn="1"/>
        </p:nvSpPr>
        <p:spPr>
          <a:xfrm>
            <a:off x="11560254" y="5795401"/>
            <a:ext cx="300397" cy="369332"/>
          </a:xfrm>
          <a:prstGeom prst="rect">
            <a:avLst/>
          </a:prstGeom>
          <a:noFill/>
        </p:spPr>
        <p:txBody>
          <a:bodyPr wrap="square" rtlCol="0">
            <a:spAutoFit/>
          </a:bodyPr>
          <a:lstStyle/>
          <a:p>
            <a:r>
              <a:rPr lang="en-US" dirty="0">
                <a:solidFill>
                  <a:schemeClr val="bg1">
                    <a:lumMod val="95000"/>
                  </a:schemeClr>
                </a:solidFill>
                <a:latin typeface="Times New Roman" panose="02020603050405020304" pitchFamily="18" charset="0"/>
                <a:cs typeface="Times New Roman" panose="02020603050405020304" pitchFamily="18" charset="0"/>
                <a:sym typeface="Symbol" panose="05050102010706020507" pitchFamily="18" charset="2"/>
              </a:rPr>
              <a:t></a:t>
            </a:r>
            <a:endParaRPr lang="en-US" dirty="0">
              <a:solidFill>
                <a:schemeClr val="bg1">
                  <a:lumMod val="95000"/>
                </a:schemeClr>
              </a:solidFill>
              <a:latin typeface="Times New Roman" panose="02020603050405020304" pitchFamily="18" charset="0"/>
              <a:cs typeface="Times New Roman" panose="02020603050405020304" pitchFamily="18" charset="0"/>
            </a:endParaRPr>
          </a:p>
        </p:txBody>
      </p:sp>
      <p:pic>
        <p:nvPicPr>
          <p:cNvPr id="32" name="Picture 31" descr="A picture containing building, outdoor, light, city&#10;&#10;Description automatically generated">
            <a:extLst>
              <a:ext uri="{FF2B5EF4-FFF2-40B4-BE49-F238E27FC236}">
                <a16:creationId xmlns:a16="http://schemas.microsoft.com/office/drawing/2014/main" id="{12533E42-C92B-4F9B-9039-39298932638B}"/>
              </a:ext>
            </a:extLst>
          </p:cNvPr>
          <p:cNvPicPr>
            <a:picLocks/>
          </p:cNvPicPr>
          <p:nvPr userDrawn="1"/>
        </p:nvPicPr>
        <p:blipFill rotWithShape="1">
          <a:blip r:embed="rId8">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4" name="TextBox 33">
            <a:extLst>
              <a:ext uri="{FF2B5EF4-FFF2-40B4-BE49-F238E27FC236}">
                <a16:creationId xmlns:a16="http://schemas.microsoft.com/office/drawing/2014/main" id="{90B76AA4-6C64-4F1F-ADCB-CF84C517368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5" name="Slide Number Placeholder 5">
            <a:extLst>
              <a:ext uri="{FF2B5EF4-FFF2-40B4-BE49-F238E27FC236}">
                <a16:creationId xmlns:a16="http://schemas.microsoft.com/office/drawing/2014/main" id="{28B69FD2-131B-4899-A007-3AA20C8DCC8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6" name="Picture 35" descr="A picture containing building, drawing, window&#10;&#10;Description automatically generated">
            <a:extLst>
              <a:ext uri="{FF2B5EF4-FFF2-40B4-BE49-F238E27FC236}">
                <a16:creationId xmlns:a16="http://schemas.microsoft.com/office/drawing/2014/main" id="{EECBDD7C-B804-4A09-801E-60E613AF5867}"/>
              </a:ext>
            </a:extLst>
          </p:cNvPr>
          <p:cNvPicPr>
            <a:picLocks noChangeAspect="1"/>
          </p:cNvPicPr>
          <p:nvPr userDrawn="1"/>
        </p:nvPicPr>
        <p:blipFill>
          <a:blip r:embed="rId9"/>
          <a:stretch>
            <a:fillRect/>
          </a:stretch>
        </p:blipFill>
        <p:spPr>
          <a:xfrm>
            <a:off x="316768" y="6517414"/>
            <a:ext cx="324582" cy="324582"/>
          </a:xfrm>
          <a:prstGeom prst="rect">
            <a:avLst/>
          </a:prstGeom>
        </p:spPr>
      </p:pic>
      <p:sp>
        <p:nvSpPr>
          <p:cNvPr id="28" name="Rectangle 27">
            <a:extLst>
              <a:ext uri="{FF2B5EF4-FFF2-40B4-BE49-F238E27FC236}">
                <a16:creationId xmlns:a16="http://schemas.microsoft.com/office/drawing/2014/main" id="{CA4ED7CC-B2CC-4EDC-9BD3-54F30E099634}"/>
              </a:ext>
            </a:extLst>
          </p:cNvPr>
          <p:cNvSpPr/>
          <p:nvPr userDrawn="1"/>
        </p:nvSpPr>
        <p:spPr>
          <a:xfrm>
            <a:off x="584892" y="6551206"/>
            <a:ext cx="3257549" cy="246221"/>
          </a:xfrm>
          <a:prstGeom prst="rect">
            <a:avLst/>
          </a:prstGeom>
        </p:spPr>
        <p:txBody>
          <a:bodyPr wrap="square">
            <a:spAutoFit/>
          </a:bodyPr>
          <a:lstStyle/>
          <a:p>
            <a:pPr algn="l">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3319407"/>
      </p:ext>
    </p:extLst>
  </p:cSld>
  <p:clrMap bg1="lt1" tx1="dk1" bg2="lt2" tx2="dk2" accent1="accent1" accent2="accent2" accent3="accent3" accent4="accent4" accent5="accent5" accent6="accent6" hlink="hlink" folHlink="folHlink"/>
  <p:sldLayoutIdLst>
    <p:sldLayoutId id="2147483650"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85750" indent="-285750" algn="l" defTabSz="914400" rtl="0" eaLnBrk="1" latinLnBrk="0" hangingPunct="1">
        <a:lnSpc>
          <a:spcPct val="90000"/>
        </a:lnSpc>
        <a:spcBef>
          <a:spcPts val="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star, night, sky, rain&#10;&#10;Description automatically generated">
            <a:extLst>
              <a:ext uri="{FF2B5EF4-FFF2-40B4-BE49-F238E27FC236}">
                <a16:creationId xmlns:a16="http://schemas.microsoft.com/office/drawing/2014/main" id="{7B2C781C-F1D4-43C0-8B19-F550E83D952D}"/>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a:stretch/>
        </p:blipFill>
        <p:spPr>
          <a:xfrm flipH="1">
            <a:off x="-8" y="-10012"/>
            <a:ext cx="5689757" cy="6505071"/>
          </a:xfrm>
          <a:prstGeom prst="rect">
            <a:avLst/>
          </a:prstGeom>
        </p:spPr>
      </p:pic>
      <p:sp>
        <p:nvSpPr>
          <p:cNvPr id="8" name="Rectangle 7">
            <a:extLst>
              <a:ext uri="{FF2B5EF4-FFF2-40B4-BE49-F238E27FC236}">
                <a16:creationId xmlns:a16="http://schemas.microsoft.com/office/drawing/2014/main" id="{89824283-A9D3-422D-9507-DB546AE54C2D}"/>
              </a:ext>
            </a:extLst>
          </p:cNvPr>
          <p:cNvSpPr/>
          <p:nvPr userDrawn="1"/>
        </p:nvSpPr>
        <p:spPr>
          <a:xfrm>
            <a:off x="5441795" y="-10014"/>
            <a:ext cx="6750205" cy="6512413"/>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60A24"/>
              </a:solidFill>
            </a:endParaRPr>
          </a:p>
        </p:txBody>
      </p:sp>
      <p:sp>
        <p:nvSpPr>
          <p:cNvPr id="9" name="TextBox 8">
            <a:extLst>
              <a:ext uri="{FF2B5EF4-FFF2-40B4-BE49-F238E27FC236}">
                <a16:creationId xmlns:a16="http://schemas.microsoft.com/office/drawing/2014/main" id="{7851AAC2-6396-4424-BF19-D890A992B45C}"/>
              </a:ext>
            </a:extLst>
          </p:cNvPr>
          <p:cNvSpPr txBox="1"/>
          <p:nvPr userDrawn="1"/>
        </p:nvSpPr>
        <p:spPr>
          <a:xfrm>
            <a:off x="5724298" y="457198"/>
            <a:ext cx="5590447" cy="805990"/>
          </a:xfrm>
          <a:prstGeom prst="rect">
            <a:avLst/>
          </a:prstGeom>
          <a:noFill/>
        </p:spPr>
        <p:txBody>
          <a:bodyPr wrap="square" rtlCol="0">
            <a:spAutoFit/>
          </a:bodyPr>
          <a:lstStyle/>
          <a:p>
            <a:pPr>
              <a:lnSpc>
                <a:spcPts val="5500"/>
              </a:lnSpc>
            </a:pPr>
            <a:r>
              <a:rPr lang="en-US" sz="6000" b="1" dirty="0">
                <a:solidFill>
                  <a:srgbClr val="002060"/>
                </a:solidFill>
                <a:latin typeface="Lato" panose="020F0502020204030203" pitchFamily="34" charset="0"/>
                <a:ea typeface="Lato" panose="020F0502020204030203" pitchFamily="34" charset="0"/>
                <a:cs typeface="Lato" panose="020F0502020204030203" pitchFamily="34" charset="0"/>
              </a:rPr>
              <a:t>What is OGC?</a:t>
            </a:r>
          </a:p>
        </p:txBody>
      </p:sp>
      <p:sp>
        <p:nvSpPr>
          <p:cNvPr id="10" name="TextBox 9">
            <a:extLst>
              <a:ext uri="{FF2B5EF4-FFF2-40B4-BE49-F238E27FC236}">
                <a16:creationId xmlns:a16="http://schemas.microsoft.com/office/drawing/2014/main" id="{A5D50D0E-47C9-4289-9377-7039660FA830}"/>
              </a:ext>
            </a:extLst>
          </p:cNvPr>
          <p:cNvSpPr txBox="1"/>
          <p:nvPr userDrawn="1"/>
        </p:nvSpPr>
        <p:spPr>
          <a:xfrm>
            <a:off x="5869260" y="1548523"/>
            <a:ext cx="5783763" cy="1015663"/>
          </a:xfrm>
          <a:prstGeom prst="rect">
            <a:avLst/>
          </a:prstGeom>
          <a:noFill/>
        </p:spPr>
        <p:txBody>
          <a:bodyPr wrap="square" rtlCol="0">
            <a:spAutoFit/>
          </a:bodyPr>
          <a:lstStyle/>
          <a:p>
            <a:pPr>
              <a:spcAft>
                <a:spcPts val="1200"/>
              </a:spcAft>
            </a:pPr>
            <a:r>
              <a:rPr lang="en-US" sz="2000" b="1" dirty="0">
                <a:solidFill>
                  <a:srgbClr val="002060"/>
                </a:solidFill>
                <a:latin typeface="Arial" panose="020B0604020202020204" pitchFamily="34" charset="0"/>
                <a:cs typeface="Arial" panose="020B0604020202020204" pitchFamily="34" charset="0"/>
              </a:rPr>
              <a:t>A Global consortium </a:t>
            </a:r>
            <a:r>
              <a:rPr lang="en-US" sz="2000" dirty="0">
                <a:solidFill>
                  <a:srgbClr val="002060"/>
                </a:solidFill>
                <a:latin typeface="Arial" panose="020B0604020202020204" pitchFamily="34" charset="0"/>
                <a:cs typeface="Arial" panose="020B0604020202020204" pitchFamily="34" charset="0"/>
              </a:rPr>
              <a:t>representing over 500 industry, government, research and academic member organizations:</a:t>
            </a:r>
          </a:p>
        </p:txBody>
      </p:sp>
      <p:cxnSp>
        <p:nvCxnSpPr>
          <p:cNvPr id="11" name="Straight Connector 10">
            <a:extLst>
              <a:ext uri="{FF2B5EF4-FFF2-40B4-BE49-F238E27FC236}">
                <a16:creationId xmlns:a16="http://schemas.microsoft.com/office/drawing/2014/main" id="{5C78EA83-B972-44E2-8502-877E21BD0A4E}"/>
              </a:ext>
            </a:extLst>
          </p:cNvPr>
          <p:cNvCxnSpPr>
            <a:cxnSpLocks/>
          </p:cNvCxnSpPr>
          <p:nvPr userDrawn="1"/>
        </p:nvCxnSpPr>
        <p:spPr>
          <a:xfrm>
            <a:off x="5952197" y="1185765"/>
            <a:ext cx="1385228"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15738DE-268C-49A1-9F15-630125AB7E22}"/>
              </a:ext>
            </a:extLst>
          </p:cNvPr>
          <p:cNvSpPr txBox="1"/>
          <p:nvPr userDrawn="1"/>
        </p:nvSpPr>
        <p:spPr>
          <a:xfrm>
            <a:off x="2682362" y="709053"/>
            <a:ext cx="1423097"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Global Communities</a:t>
            </a:r>
          </a:p>
        </p:txBody>
      </p:sp>
      <p:sp>
        <p:nvSpPr>
          <p:cNvPr id="13" name="TextBox 12">
            <a:extLst>
              <a:ext uri="{FF2B5EF4-FFF2-40B4-BE49-F238E27FC236}">
                <a16:creationId xmlns:a16="http://schemas.microsoft.com/office/drawing/2014/main" id="{0E36D778-491D-4733-BD13-4BC240378364}"/>
              </a:ext>
            </a:extLst>
          </p:cNvPr>
          <p:cNvSpPr txBox="1"/>
          <p:nvPr userDrawn="1"/>
        </p:nvSpPr>
        <p:spPr>
          <a:xfrm>
            <a:off x="5842419" y="2966634"/>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hub for thought leadership and innovation </a:t>
            </a:r>
            <a:r>
              <a:rPr lang="en-US" sz="1700" dirty="0">
                <a:solidFill>
                  <a:srgbClr val="002060"/>
                </a:solidFill>
                <a:latin typeface="Arial" panose="020B0604020202020204" pitchFamily="34" charset="0"/>
                <a:cs typeface="Arial" panose="020B0604020202020204" pitchFamily="34" charset="0"/>
              </a:rPr>
              <a:t>for </a:t>
            </a:r>
            <a:br>
              <a:rPr lang="en-US" sz="1700"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all things related to location</a:t>
            </a:r>
          </a:p>
        </p:txBody>
      </p:sp>
      <p:sp>
        <p:nvSpPr>
          <p:cNvPr id="14" name="TextBox 13">
            <a:extLst>
              <a:ext uri="{FF2B5EF4-FFF2-40B4-BE49-F238E27FC236}">
                <a16:creationId xmlns:a16="http://schemas.microsoft.com/office/drawing/2014/main" id="{52AF216B-3971-4E4D-8083-2287E9E9CB78}"/>
              </a:ext>
            </a:extLst>
          </p:cNvPr>
          <p:cNvSpPr txBox="1"/>
          <p:nvPr userDrawn="1"/>
        </p:nvSpPr>
        <p:spPr>
          <a:xfrm>
            <a:off x="3281069" y="1759532"/>
            <a:ext cx="1518601" cy="523211"/>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Location Expertise</a:t>
            </a:r>
          </a:p>
        </p:txBody>
      </p:sp>
      <p:sp>
        <p:nvSpPr>
          <p:cNvPr id="15" name="TextBox 14">
            <a:extLst>
              <a:ext uri="{FF2B5EF4-FFF2-40B4-BE49-F238E27FC236}">
                <a16:creationId xmlns:a16="http://schemas.microsoft.com/office/drawing/2014/main" id="{D1EBF33A-666B-47CD-9AD2-C722B6F61016}"/>
              </a:ext>
            </a:extLst>
          </p:cNvPr>
          <p:cNvSpPr txBox="1"/>
          <p:nvPr userDrawn="1"/>
        </p:nvSpPr>
        <p:spPr>
          <a:xfrm>
            <a:off x="3720640" y="2810002"/>
            <a:ext cx="1612114"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Thought Leadership</a:t>
            </a:r>
          </a:p>
        </p:txBody>
      </p:sp>
      <p:sp>
        <p:nvSpPr>
          <p:cNvPr id="16" name="TextBox 15">
            <a:extLst>
              <a:ext uri="{FF2B5EF4-FFF2-40B4-BE49-F238E27FC236}">
                <a16:creationId xmlns:a16="http://schemas.microsoft.com/office/drawing/2014/main" id="{E746BEC0-AED8-46D5-800D-23299C632733}"/>
              </a:ext>
            </a:extLst>
          </p:cNvPr>
          <p:cNvSpPr txBox="1"/>
          <p:nvPr userDrawn="1"/>
        </p:nvSpPr>
        <p:spPr>
          <a:xfrm>
            <a:off x="4137312" y="4910959"/>
            <a:ext cx="1225552"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Open Standards</a:t>
            </a:r>
          </a:p>
        </p:txBody>
      </p:sp>
      <p:sp>
        <p:nvSpPr>
          <p:cNvPr id="17" name="TextBox 16">
            <a:extLst>
              <a:ext uri="{FF2B5EF4-FFF2-40B4-BE49-F238E27FC236}">
                <a16:creationId xmlns:a16="http://schemas.microsoft.com/office/drawing/2014/main" id="{087E5300-143A-47B9-A37C-143FDA06EDBF}"/>
              </a:ext>
            </a:extLst>
          </p:cNvPr>
          <p:cNvSpPr txBox="1"/>
          <p:nvPr userDrawn="1"/>
        </p:nvSpPr>
        <p:spPr>
          <a:xfrm>
            <a:off x="4051628" y="3860481"/>
            <a:ext cx="1214613"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Trusted Forum</a:t>
            </a:r>
          </a:p>
        </p:txBody>
      </p:sp>
      <p:cxnSp>
        <p:nvCxnSpPr>
          <p:cNvPr id="18" name="Straight Connector 17">
            <a:extLst>
              <a:ext uri="{FF2B5EF4-FFF2-40B4-BE49-F238E27FC236}">
                <a16:creationId xmlns:a16="http://schemas.microsoft.com/office/drawing/2014/main" id="{A7D05123-7DEC-45A2-BF48-CB4F45FCBFF9}"/>
              </a:ext>
            </a:extLst>
          </p:cNvPr>
          <p:cNvCxnSpPr>
            <a:cxnSpLocks/>
          </p:cNvCxnSpPr>
          <p:nvPr userDrawn="1"/>
        </p:nvCxnSpPr>
        <p:spPr>
          <a:xfrm>
            <a:off x="1719621" y="970663"/>
            <a:ext cx="938430" cy="0"/>
          </a:xfrm>
          <a:prstGeom prst="line">
            <a:avLst/>
          </a:prstGeom>
          <a:ln>
            <a:solidFill>
              <a:srgbClr val="6DD6EC"/>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6FF68A-BE1D-4769-9DDE-1DD0718933EA}"/>
              </a:ext>
            </a:extLst>
          </p:cNvPr>
          <p:cNvCxnSpPr>
            <a:cxnSpLocks/>
          </p:cNvCxnSpPr>
          <p:nvPr userDrawn="1"/>
        </p:nvCxnSpPr>
        <p:spPr>
          <a:xfrm>
            <a:off x="2280060" y="2038472"/>
            <a:ext cx="991319" cy="0"/>
          </a:xfrm>
          <a:prstGeom prst="line">
            <a:avLst/>
          </a:prstGeom>
          <a:ln>
            <a:solidFill>
              <a:srgbClr val="BEF7FA"/>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FABBC1D-4520-465A-AAB6-25303685BDBD}"/>
              </a:ext>
            </a:extLst>
          </p:cNvPr>
          <p:cNvCxnSpPr>
            <a:cxnSpLocks/>
          </p:cNvCxnSpPr>
          <p:nvPr userDrawn="1"/>
        </p:nvCxnSpPr>
        <p:spPr>
          <a:xfrm>
            <a:off x="2570179" y="3075559"/>
            <a:ext cx="107959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7C087A-3B66-4E3A-B650-C8E8211A354D}"/>
              </a:ext>
            </a:extLst>
          </p:cNvPr>
          <p:cNvCxnSpPr/>
          <p:nvPr userDrawn="1"/>
        </p:nvCxnSpPr>
        <p:spPr>
          <a:xfrm>
            <a:off x="2668499" y="4099335"/>
            <a:ext cx="1373748" cy="0"/>
          </a:xfrm>
          <a:prstGeom prst="line">
            <a:avLst/>
          </a:prstGeom>
          <a:ln>
            <a:solidFill>
              <a:srgbClr val="A7F1F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70CFCE9-4062-4014-8F61-40F0062D1B54}"/>
              </a:ext>
            </a:extLst>
          </p:cNvPr>
          <p:cNvCxnSpPr>
            <a:cxnSpLocks/>
          </p:cNvCxnSpPr>
          <p:nvPr userDrawn="1"/>
        </p:nvCxnSpPr>
        <p:spPr>
          <a:xfrm>
            <a:off x="2991849" y="5175832"/>
            <a:ext cx="1114025" cy="0"/>
          </a:xfrm>
          <a:prstGeom prst="line">
            <a:avLst/>
          </a:prstGeom>
          <a:ln>
            <a:solidFill>
              <a:srgbClr val="A6E7F3"/>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CC4FB14-4BBB-495D-8986-A4A3E1053D8D}"/>
              </a:ext>
            </a:extLst>
          </p:cNvPr>
          <p:cNvSpPr txBox="1"/>
          <p:nvPr userDrawn="1"/>
        </p:nvSpPr>
        <p:spPr>
          <a:xfrm>
            <a:off x="5842419" y="4819117"/>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consensus-based open standards organization </a:t>
            </a:r>
            <a:r>
              <a:rPr lang="en-US" sz="1700" dirty="0">
                <a:solidFill>
                  <a:srgbClr val="002060"/>
                </a:solidFill>
                <a:latin typeface="Arial" panose="020B0604020202020204" pitchFamily="34" charset="0"/>
                <a:cs typeface="Arial" panose="020B0604020202020204" pitchFamily="34" charset="0"/>
              </a:rPr>
              <a:t>for</a:t>
            </a:r>
            <a:r>
              <a:rPr lang="en-US" sz="1700" b="1" dirty="0">
                <a:solidFill>
                  <a:srgbClr val="002060"/>
                </a:solidFill>
                <a:latin typeface="Arial" panose="020B0604020202020204" pitchFamily="34" charset="0"/>
                <a:cs typeface="Arial" panose="020B0604020202020204" pitchFamily="34" charset="0"/>
              </a:rPr>
              <a:t>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location information</a:t>
            </a:r>
          </a:p>
        </p:txBody>
      </p:sp>
      <p:sp>
        <p:nvSpPr>
          <p:cNvPr id="24" name="TextBox 23">
            <a:extLst>
              <a:ext uri="{FF2B5EF4-FFF2-40B4-BE49-F238E27FC236}">
                <a16:creationId xmlns:a16="http://schemas.microsoft.com/office/drawing/2014/main" id="{DD8FC4B8-5E3F-4EBC-BA10-AAE0E300E381}"/>
              </a:ext>
            </a:extLst>
          </p:cNvPr>
          <p:cNvSpPr txBox="1"/>
          <p:nvPr userDrawn="1"/>
        </p:nvSpPr>
        <p:spPr>
          <a:xfrm>
            <a:off x="5842419" y="3892876"/>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neutral and trusted forum </a:t>
            </a:r>
            <a:r>
              <a:rPr lang="en-US" sz="1700" dirty="0">
                <a:solidFill>
                  <a:srgbClr val="002060"/>
                </a:solidFill>
                <a:latin typeface="Arial" panose="020B0604020202020204" pitchFamily="34" charset="0"/>
                <a:cs typeface="Arial" panose="020B0604020202020204" pitchFamily="34" charset="0"/>
              </a:rPr>
              <a:t>for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tackling interoperability issues within and across communities</a:t>
            </a:r>
          </a:p>
        </p:txBody>
      </p:sp>
      <p:sp>
        <p:nvSpPr>
          <p:cNvPr id="28" name="TextBox 27">
            <a:extLst>
              <a:ext uri="{FF2B5EF4-FFF2-40B4-BE49-F238E27FC236}">
                <a16:creationId xmlns:a16="http://schemas.microsoft.com/office/drawing/2014/main" id="{7BC15780-4A67-4428-8E17-EC5E95832895}"/>
              </a:ext>
            </a:extLst>
          </p:cNvPr>
          <p:cNvSpPr txBox="1"/>
          <p:nvPr userDrawn="1"/>
        </p:nvSpPr>
        <p:spPr>
          <a:xfrm>
            <a:off x="662116" y="5265370"/>
            <a:ext cx="1897167"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27" name="Picture 26" descr="A picture containing building, outdoor, light, city&#10;&#10;Description automatically generated">
            <a:extLst>
              <a:ext uri="{FF2B5EF4-FFF2-40B4-BE49-F238E27FC236}">
                <a16:creationId xmlns:a16="http://schemas.microsoft.com/office/drawing/2014/main" id="{424DC046-7E24-4C41-9851-06E0B4DEDF8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29" name="TextBox 28">
            <a:extLst>
              <a:ext uri="{FF2B5EF4-FFF2-40B4-BE49-F238E27FC236}">
                <a16:creationId xmlns:a16="http://schemas.microsoft.com/office/drawing/2014/main" id="{77D29AD2-AF62-47EE-AEE9-224A0BB5366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0" name="Slide Number Placeholder 5">
            <a:extLst>
              <a:ext uri="{FF2B5EF4-FFF2-40B4-BE49-F238E27FC236}">
                <a16:creationId xmlns:a16="http://schemas.microsoft.com/office/drawing/2014/main" id="{ADD31773-BFA5-4F96-BD69-A4FA49334D3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3" name="Picture 32" descr="A picture containing building, drawing, window&#10;&#10;Description automatically generated">
            <a:extLst>
              <a:ext uri="{FF2B5EF4-FFF2-40B4-BE49-F238E27FC236}">
                <a16:creationId xmlns:a16="http://schemas.microsoft.com/office/drawing/2014/main" id="{32F96E37-490A-4AE9-B5F8-3CC5C4722FA2}"/>
              </a:ext>
            </a:extLst>
          </p:cNvPr>
          <p:cNvPicPr>
            <a:picLocks noChangeAspect="1"/>
          </p:cNvPicPr>
          <p:nvPr userDrawn="1"/>
        </p:nvPicPr>
        <p:blipFill>
          <a:blip r:embed="rId5"/>
          <a:stretch>
            <a:fillRect/>
          </a:stretch>
        </p:blipFill>
        <p:spPr>
          <a:xfrm>
            <a:off x="316768" y="6517414"/>
            <a:ext cx="324582" cy="324582"/>
          </a:xfrm>
          <a:prstGeom prst="rect">
            <a:avLst/>
          </a:prstGeom>
        </p:spPr>
      </p:pic>
      <p:sp>
        <p:nvSpPr>
          <p:cNvPr id="32" name="Rectangle 31">
            <a:extLst>
              <a:ext uri="{FF2B5EF4-FFF2-40B4-BE49-F238E27FC236}">
                <a16:creationId xmlns:a16="http://schemas.microsoft.com/office/drawing/2014/main" id="{80A513AF-3F0E-4BF4-A409-0E6A02E99C50}"/>
              </a:ext>
            </a:extLst>
          </p:cNvPr>
          <p:cNvSpPr/>
          <p:nvPr userDrawn="1"/>
        </p:nvSpPr>
        <p:spPr>
          <a:xfrm>
            <a:off x="0" y="6560736"/>
            <a:ext cx="12191999" cy="253916"/>
          </a:xfrm>
          <a:prstGeom prst="rect">
            <a:avLst/>
          </a:prstGeom>
        </p:spPr>
        <p:txBody>
          <a:bodyPr wrap="square">
            <a:spAutoFit/>
          </a:bodyPr>
          <a:lstStyle/>
          <a:p>
            <a:pPr algn="ctr">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9380104"/>
      </p:ext>
    </p:extLst>
  </p:cSld>
  <p:clrMap bg1="lt1" tx1="dk1" bg2="lt2" tx2="dk2" accent1="accent1" accent2="accent2" accent3="accent3" accent4="accent4" accent5="accent5" accent6="accent6" hlink="hlink" folHlink="folHlink"/>
  <p:sldLayoutIdLst>
    <p:sldLayoutId id="2147483661"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laptop, indoor, computer, person&#10;&#10;Description automatically generated">
            <a:extLst>
              <a:ext uri="{FF2B5EF4-FFF2-40B4-BE49-F238E27FC236}">
                <a16:creationId xmlns:a16="http://schemas.microsoft.com/office/drawing/2014/main" id="{B5445D77-1EFD-483D-A03A-EF38776DC60C}"/>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b="10564"/>
          <a:stretch/>
        </p:blipFill>
        <p:spPr>
          <a:xfrm>
            <a:off x="0" y="7620"/>
            <a:ext cx="6763432" cy="6489638"/>
          </a:xfrm>
          <a:prstGeom prst="rect">
            <a:avLst/>
          </a:prstGeom>
        </p:spPr>
      </p:pic>
      <p:sp>
        <p:nvSpPr>
          <p:cNvPr id="9" name="Rectangle 8">
            <a:extLst>
              <a:ext uri="{FF2B5EF4-FFF2-40B4-BE49-F238E27FC236}">
                <a16:creationId xmlns:a16="http://schemas.microsoft.com/office/drawing/2014/main" id="{E2465E5B-22B8-4E72-B835-DF9A4CFD14C9}"/>
              </a:ext>
            </a:extLst>
          </p:cNvPr>
          <p:cNvSpPr/>
          <p:nvPr userDrawn="1"/>
        </p:nvSpPr>
        <p:spPr>
          <a:xfrm>
            <a:off x="6297731" y="0"/>
            <a:ext cx="5902712"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picture containing building, outdoor, light, city&#10;&#10;Description automatically generated">
            <a:extLst>
              <a:ext uri="{FF2B5EF4-FFF2-40B4-BE49-F238E27FC236}">
                <a16:creationId xmlns:a16="http://schemas.microsoft.com/office/drawing/2014/main" id="{EB67D19A-99E1-4749-A4A8-10A9B5F7EA33}"/>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8" name="Rectangle 7">
            <a:extLst>
              <a:ext uri="{FF2B5EF4-FFF2-40B4-BE49-F238E27FC236}">
                <a16:creationId xmlns:a16="http://schemas.microsoft.com/office/drawing/2014/main" id="{E04C919E-6033-44D8-A82E-BAC7C8B41DA4}"/>
              </a:ext>
            </a:extLst>
          </p:cNvPr>
          <p:cNvSpPr/>
          <p:nvPr userDrawn="1"/>
        </p:nvSpPr>
        <p:spPr>
          <a:xfrm>
            <a:off x="-2304" y="6430"/>
            <a:ext cx="6307631" cy="1957137"/>
          </a:xfrm>
          <a:prstGeom prst="rect">
            <a:avLst/>
          </a:prstGeom>
          <a:solidFill>
            <a:srgbClr val="060A24">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02C3632-C874-4FE5-988C-668B6AA0FA2A}"/>
              </a:ext>
            </a:extLst>
          </p:cNvPr>
          <p:cNvSpPr/>
          <p:nvPr userDrawn="1"/>
        </p:nvSpPr>
        <p:spPr>
          <a:xfrm>
            <a:off x="6305328" y="7406"/>
            <a:ext cx="5902712" cy="1957137"/>
          </a:xfrm>
          <a:prstGeom prst="rect">
            <a:avLst/>
          </a:prstGeom>
          <a:solidFill>
            <a:srgbClr val="092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253F7420-6F97-420E-AB6D-7DCC48B44A70}"/>
              </a:ext>
            </a:extLst>
          </p:cNvPr>
          <p:cNvSpPr txBox="1"/>
          <p:nvPr userDrawn="1"/>
        </p:nvSpPr>
        <p:spPr>
          <a:xfrm>
            <a:off x="6529135" y="383248"/>
            <a:ext cx="5505176" cy="923330"/>
          </a:xfrm>
          <a:prstGeom prst="rect">
            <a:avLst/>
          </a:prstGeom>
          <a:noFill/>
        </p:spPr>
        <p:txBody>
          <a:bodyPr wrap="square" rtlCol="0">
            <a:spAutoFit/>
          </a:bodyPr>
          <a:lstStyle/>
          <a:p>
            <a:pPr eaLnBrk="0" fontAlgn="base" hangingPunct="0">
              <a:spcBef>
                <a:spcPct val="0"/>
              </a:spcBef>
              <a:spcAft>
                <a:spcPct val="0"/>
              </a:spcAft>
              <a:buClrTx/>
              <a:defRPr/>
            </a:pPr>
            <a:r>
              <a:rPr lang="en-CA" dirty="0">
                <a:solidFill>
                  <a:schemeClr val="bg1"/>
                </a:solidFill>
                <a:latin typeface="Arial" panose="020B0604020202020204" pitchFamily="34" charset="0"/>
                <a:ea typeface="MS PGothic" charset="-128"/>
                <a:cs typeface="Arial" panose="020B0604020202020204" pitchFamily="34" charset="0"/>
              </a:rPr>
              <a:t>The world’s leading and comprehensive community of experts making location data more findable, accessible, interoperable and reusable </a:t>
            </a:r>
          </a:p>
        </p:txBody>
      </p:sp>
      <p:sp>
        <p:nvSpPr>
          <p:cNvPr id="12" name="TextBox 11">
            <a:extLst>
              <a:ext uri="{FF2B5EF4-FFF2-40B4-BE49-F238E27FC236}">
                <a16:creationId xmlns:a16="http://schemas.microsoft.com/office/drawing/2014/main" id="{7AA23890-AF8D-4846-8121-CDF7ADE81E24}"/>
              </a:ext>
            </a:extLst>
          </p:cNvPr>
          <p:cNvSpPr txBox="1"/>
          <p:nvPr userDrawn="1"/>
        </p:nvSpPr>
        <p:spPr>
          <a:xfrm>
            <a:off x="6935536" y="2226115"/>
            <a:ext cx="1845744"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Commercial</a:t>
            </a:r>
            <a:endParaRPr lang="en-US" sz="1600" b="1" dirty="0">
              <a:solidFill>
                <a:srgbClr val="002060"/>
              </a:solidFill>
              <a:latin typeface="Arial" panose="020B0604020202020204" pitchFamily="34" charset="0"/>
              <a:ea typeface="MS PGothic" charset="-128"/>
              <a:cs typeface="Arial" panose="020B0604020202020204" pitchFamily="34" charset="0"/>
            </a:endParaRPr>
          </a:p>
        </p:txBody>
      </p:sp>
      <p:sp>
        <p:nvSpPr>
          <p:cNvPr id="14" name="TextBox 13">
            <a:extLst>
              <a:ext uri="{FF2B5EF4-FFF2-40B4-BE49-F238E27FC236}">
                <a16:creationId xmlns:a16="http://schemas.microsoft.com/office/drawing/2014/main" id="{5CEC0237-CA9B-459A-9D1C-A8F9952C7102}"/>
              </a:ext>
            </a:extLst>
          </p:cNvPr>
          <p:cNvSpPr txBox="1"/>
          <p:nvPr userDrawn="1"/>
        </p:nvSpPr>
        <p:spPr>
          <a:xfrm>
            <a:off x="6935535" y="3552272"/>
            <a:ext cx="2062976"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Government</a:t>
            </a:r>
            <a:endParaRPr lang="en-US" sz="1600" b="1" dirty="0">
              <a:solidFill>
                <a:srgbClr val="002060"/>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7EA75ED4-BB99-419E-8740-98414831B88D}"/>
              </a:ext>
            </a:extLst>
          </p:cNvPr>
          <p:cNvSpPr txBox="1"/>
          <p:nvPr userDrawn="1"/>
        </p:nvSpPr>
        <p:spPr>
          <a:xfrm>
            <a:off x="6935535" y="4887785"/>
            <a:ext cx="3320328"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Research &amp; Academia</a:t>
            </a:r>
            <a:endParaRPr lang="en-US" sz="1600" b="1" dirty="0">
              <a:solidFill>
                <a:srgbClr val="002060"/>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69274F26-6D78-4CF2-88B7-6D78A1FC647C}"/>
              </a:ext>
            </a:extLst>
          </p:cNvPr>
          <p:cNvSpPr txBox="1"/>
          <p:nvPr userDrawn="1"/>
        </p:nvSpPr>
        <p:spPr>
          <a:xfrm>
            <a:off x="611977" y="383248"/>
            <a:ext cx="5165947" cy="1220847"/>
          </a:xfrm>
          <a:prstGeom prst="rect">
            <a:avLst/>
          </a:prstGeom>
          <a:noFill/>
        </p:spPr>
        <p:txBody>
          <a:bodyPr wrap="square" rtlCol="0">
            <a:spAutoFit/>
          </a:bodyPr>
          <a:lstStyle/>
          <a:p>
            <a:pPr algn="r">
              <a:lnSpc>
                <a:spcPts val="4400"/>
              </a:lnSpc>
            </a:pPr>
            <a:r>
              <a:rPr lang="en-US" sz="4800" b="1" dirty="0">
                <a:solidFill>
                  <a:schemeClr val="bg1"/>
                </a:solidFill>
                <a:latin typeface="Lato" panose="020F0502020204030203" pitchFamily="34" charset="0"/>
                <a:ea typeface="Lato" panose="020F0502020204030203" pitchFamily="34" charset="0"/>
                <a:cs typeface="Lato" panose="020F0502020204030203" pitchFamily="34" charset="0"/>
              </a:rPr>
              <a:t>Who are our members?</a:t>
            </a:r>
          </a:p>
        </p:txBody>
      </p:sp>
      <p:cxnSp>
        <p:nvCxnSpPr>
          <p:cNvPr id="17" name="Straight Connector 16">
            <a:extLst>
              <a:ext uri="{FF2B5EF4-FFF2-40B4-BE49-F238E27FC236}">
                <a16:creationId xmlns:a16="http://schemas.microsoft.com/office/drawing/2014/main" id="{36206074-9906-4596-A595-3DF70721DC35}"/>
              </a:ext>
            </a:extLst>
          </p:cNvPr>
          <p:cNvCxnSpPr>
            <a:cxnSpLocks/>
          </p:cNvCxnSpPr>
          <p:nvPr userDrawn="1"/>
        </p:nvCxnSpPr>
        <p:spPr>
          <a:xfrm flipV="1">
            <a:off x="5933937" y="433137"/>
            <a:ext cx="0" cy="1138874"/>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4D96724-508B-4C86-852C-9348DD865620}"/>
              </a:ext>
            </a:extLst>
          </p:cNvPr>
          <p:cNvSpPr txBox="1"/>
          <p:nvPr userDrawn="1"/>
        </p:nvSpPr>
        <p:spPr>
          <a:xfrm>
            <a:off x="6935536" y="2553019"/>
            <a:ext cx="4303964"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Business Development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Competitive Technical Advantage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Global; Brand Exposure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p:txBody>
      </p:sp>
      <p:sp>
        <p:nvSpPr>
          <p:cNvPr id="19" name="TextBox 18">
            <a:extLst>
              <a:ext uri="{FF2B5EF4-FFF2-40B4-BE49-F238E27FC236}">
                <a16:creationId xmlns:a16="http://schemas.microsoft.com/office/drawing/2014/main" id="{C0C99D9C-DBAE-4B78-81E3-45BAAFA88CC2}"/>
              </a:ext>
            </a:extLst>
          </p:cNvPr>
          <p:cNvSpPr txBox="1"/>
          <p:nvPr userDrawn="1"/>
        </p:nvSpPr>
        <p:spPr>
          <a:xfrm>
            <a:off x="6935535" y="3872411"/>
            <a:ext cx="5117348"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Innovation and Market Support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Trusted Advice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Partnerships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Operational Policy, Support, and Certification</a:t>
            </a:r>
          </a:p>
        </p:txBody>
      </p:sp>
      <p:sp>
        <p:nvSpPr>
          <p:cNvPr id="20" name="TextBox 19">
            <a:extLst>
              <a:ext uri="{FF2B5EF4-FFF2-40B4-BE49-F238E27FC236}">
                <a16:creationId xmlns:a16="http://schemas.microsoft.com/office/drawing/2014/main" id="{21A093A5-D3EC-45CD-A5FA-8B94D9CD9390}"/>
              </a:ext>
            </a:extLst>
          </p:cNvPr>
          <p:cNvSpPr txBox="1"/>
          <p:nvPr userDrawn="1"/>
        </p:nvSpPr>
        <p:spPr>
          <a:xfrm>
            <a:off x="6935535" y="5196997"/>
            <a:ext cx="3626143"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Applied Research Partners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Collaboration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Citations</a:t>
            </a:r>
          </a:p>
        </p:txBody>
      </p:sp>
      <p:sp>
        <p:nvSpPr>
          <p:cNvPr id="24" name="TextBox 23">
            <a:extLst>
              <a:ext uri="{FF2B5EF4-FFF2-40B4-BE49-F238E27FC236}">
                <a16:creationId xmlns:a16="http://schemas.microsoft.com/office/drawing/2014/main" id="{154EBF67-3402-4B27-B109-22EF82CBAB31}"/>
              </a:ext>
            </a:extLst>
          </p:cNvPr>
          <p:cNvSpPr txBox="1"/>
          <p:nvPr userDrawn="1"/>
        </p:nvSpPr>
        <p:spPr>
          <a:xfrm>
            <a:off x="10550013" y="1218068"/>
            <a:ext cx="1478327"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pic>
        <p:nvPicPr>
          <p:cNvPr id="25" name="Picture 24" descr="A close up of a sign&#10;&#10;Description automatically generated">
            <a:extLst>
              <a:ext uri="{FF2B5EF4-FFF2-40B4-BE49-F238E27FC236}">
                <a16:creationId xmlns:a16="http://schemas.microsoft.com/office/drawing/2014/main" id="{09B4A003-567F-484E-B389-DD6F5934C67F}"/>
              </a:ext>
            </a:extLst>
          </p:cNvPr>
          <p:cNvPicPr>
            <a:picLocks noChangeAspect="1"/>
          </p:cNvPicPr>
          <p:nvPr userDrawn="1"/>
        </p:nvPicPr>
        <p:blipFill>
          <a:blip r:embed="rId5"/>
          <a:stretch>
            <a:fillRect/>
          </a:stretch>
        </p:blipFill>
        <p:spPr>
          <a:xfrm>
            <a:off x="8178552" y="2135917"/>
            <a:ext cx="450880" cy="450880"/>
          </a:xfrm>
          <a:prstGeom prst="rect">
            <a:avLst/>
          </a:prstGeom>
        </p:spPr>
      </p:pic>
      <p:pic>
        <p:nvPicPr>
          <p:cNvPr id="26" name="Picture 25" descr="A close up of a sign&#10;&#10;Description automatically generated">
            <a:extLst>
              <a:ext uri="{FF2B5EF4-FFF2-40B4-BE49-F238E27FC236}">
                <a16:creationId xmlns:a16="http://schemas.microsoft.com/office/drawing/2014/main" id="{D98627A3-9CDA-4281-8D00-48A0905A5D02}"/>
              </a:ext>
            </a:extLst>
          </p:cNvPr>
          <p:cNvPicPr>
            <a:picLocks noChangeAspect="1"/>
          </p:cNvPicPr>
          <p:nvPr userDrawn="1"/>
        </p:nvPicPr>
        <p:blipFill>
          <a:blip r:embed="rId6"/>
          <a:stretch>
            <a:fillRect/>
          </a:stretch>
        </p:blipFill>
        <p:spPr>
          <a:xfrm>
            <a:off x="8191252" y="3423022"/>
            <a:ext cx="539998" cy="539998"/>
          </a:xfrm>
          <a:prstGeom prst="rect">
            <a:avLst/>
          </a:prstGeom>
        </p:spPr>
      </p:pic>
      <p:pic>
        <p:nvPicPr>
          <p:cNvPr id="27" name="Picture 26" descr="A picture containing clock&#10;&#10;Description automatically generated">
            <a:extLst>
              <a:ext uri="{FF2B5EF4-FFF2-40B4-BE49-F238E27FC236}">
                <a16:creationId xmlns:a16="http://schemas.microsoft.com/office/drawing/2014/main" id="{E07B5C55-17C4-42B7-9E39-100E77B94CA1}"/>
              </a:ext>
            </a:extLst>
          </p:cNvPr>
          <p:cNvPicPr>
            <a:picLocks noChangeAspect="1"/>
          </p:cNvPicPr>
          <p:nvPr userDrawn="1"/>
        </p:nvPicPr>
        <p:blipFill>
          <a:blip r:embed="rId7"/>
          <a:stretch>
            <a:fillRect/>
          </a:stretch>
        </p:blipFill>
        <p:spPr>
          <a:xfrm>
            <a:off x="9175750" y="4855060"/>
            <a:ext cx="393700" cy="393700"/>
          </a:xfrm>
          <a:prstGeom prst="rect">
            <a:avLst/>
          </a:prstGeom>
        </p:spPr>
      </p:pic>
      <p:sp>
        <p:nvSpPr>
          <p:cNvPr id="31" name="TextBox 30">
            <a:extLst>
              <a:ext uri="{FF2B5EF4-FFF2-40B4-BE49-F238E27FC236}">
                <a16:creationId xmlns:a16="http://schemas.microsoft.com/office/drawing/2014/main" id="{73D0596D-FDD8-4353-A183-BBC22A1D96E7}"/>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2" name="Slide Number Placeholder 5">
            <a:extLst>
              <a:ext uri="{FF2B5EF4-FFF2-40B4-BE49-F238E27FC236}">
                <a16:creationId xmlns:a16="http://schemas.microsoft.com/office/drawing/2014/main" id="{18D1E095-E24B-4EAC-95AF-53F0C77588DF}"/>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4" name="Picture 33" descr="A picture containing building, drawing, window&#10;&#10;Description automatically generated">
            <a:extLst>
              <a:ext uri="{FF2B5EF4-FFF2-40B4-BE49-F238E27FC236}">
                <a16:creationId xmlns:a16="http://schemas.microsoft.com/office/drawing/2014/main" id="{9161A6E4-E812-4AB0-80D6-1D2E4164543A}"/>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3570413215"/>
      </p:ext>
    </p:extLst>
  </p:cSld>
  <p:clrMap bg1="lt1" tx1="dk1" bg2="lt2" tx2="dk2" accent1="accent1" accent2="accent2" accent3="accent3" accent4="accent4" accent5="accent5" accent6="accent6" hlink="hlink" folHlink="folHlink"/>
  <p:sldLayoutIdLst>
    <p:sldLayoutId id="2147483664"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54190970-6525-44D3-9AE8-4614745807E8}"/>
              </a:ext>
            </a:extLst>
          </p:cNvPr>
          <p:cNvSpPr/>
          <p:nvPr userDrawn="1"/>
        </p:nvSpPr>
        <p:spPr>
          <a:xfrm>
            <a:off x="0" y="6147896"/>
            <a:ext cx="12192000" cy="42918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icture containing building, outdoor, light, city&#10;&#10;Description automatically generated">
            <a:extLst>
              <a:ext uri="{FF2B5EF4-FFF2-40B4-BE49-F238E27FC236}">
                <a16:creationId xmlns:a16="http://schemas.microsoft.com/office/drawing/2014/main" id="{F66AB522-982A-4FA7-ACDF-5358F4032C6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pic>
        <p:nvPicPr>
          <p:cNvPr id="7" name="Picture 6" descr="A picture containing building, outdoor, light, city&#10;&#10;Description automatically generated">
            <a:extLst>
              <a:ext uri="{FF2B5EF4-FFF2-40B4-BE49-F238E27FC236}">
                <a16:creationId xmlns:a16="http://schemas.microsoft.com/office/drawing/2014/main" id="{CED46392-1508-4C8D-9D6E-3A41BFC61FAE}"/>
              </a:ext>
            </a:extLst>
          </p:cNvPr>
          <p:cNvPicPr>
            <a:picLocks noChangeAspect="1"/>
          </p:cNvPicPr>
          <p:nvPr userDrawn="1"/>
        </p:nvPicPr>
        <p:blipFill rotWithShape="1">
          <a:blip r:embed="rId5">
            <a:alphaModFix amt="85000"/>
            <a:extLst>
              <a:ext uri="{28A0092B-C50C-407E-A947-70E740481C1C}">
                <a14:useLocalDpi xmlns:a14="http://schemas.microsoft.com/office/drawing/2010/main"/>
              </a:ext>
            </a:extLst>
          </a:blip>
          <a:srcRect l="446" t="6695" r="-446" b="3716"/>
          <a:stretch/>
        </p:blipFill>
        <p:spPr>
          <a:xfrm>
            <a:off x="0" y="0"/>
            <a:ext cx="6096000" cy="6147896"/>
          </a:xfrm>
          <a:prstGeom prst="rect">
            <a:avLst/>
          </a:prstGeom>
        </p:spPr>
      </p:pic>
      <p:sp>
        <p:nvSpPr>
          <p:cNvPr id="8" name="TextBox 7">
            <a:extLst>
              <a:ext uri="{FF2B5EF4-FFF2-40B4-BE49-F238E27FC236}">
                <a16:creationId xmlns:a16="http://schemas.microsoft.com/office/drawing/2014/main" id="{E3F17066-E003-4E0F-B44B-7583D77BC76E}"/>
              </a:ext>
            </a:extLst>
          </p:cNvPr>
          <p:cNvSpPr txBox="1"/>
          <p:nvPr userDrawn="1"/>
        </p:nvSpPr>
        <p:spPr>
          <a:xfrm>
            <a:off x="6282388" y="290354"/>
            <a:ext cx="4259765" cy="797654"/>
          </a:xfrm>
          <a:prstGeom prst="rect">
            <a:avLst/>
          </a:prstGeom>
          <a:noFill/>
        </p:spPr>
        <p:txBody>
          <a:bodyPr wrap="square" rtlCol="0">
            <a:spAutoFit/>
          </a:bodyPr>
          <a:lstStyle/>
          <a:p>
            <a:pPr>
              <a:lnSpc>
                <a:spcPts val="5500"/>
              </a:lnSpc>
            </a:pPr>
            <a:r>
              <a:rPr lang="en-US" sz="4800" b="1" dirty="0">
                <a:solidFill>
                  <a:srgbClr val="002060"/>
                </a:solidFill>
                <a:latin typeface="Lato" panose="020F0502020204030203" pitchFamily="34" charset="0"/>
                <a:ea typeface="Lato" panose="020F0502020204030203" pitchFamily="34" charset="0"/>
                <a:cs typeface="Lato" panose="020F0502020204030203" pitchFamily="34" charset="0"/>
              </a:rPr>
              <a:t>Thank You!</a:t>
            </a:r>
          </a:p>
        </p:txBody>
      </p:sp>
      <p:cxnSp>
        <p:nvCxnSpPr>
          <p:cNvPr id="9" name="Straight Connector 8">
            <a:extLst>
              <a:ext uri="{FF2B5EF4-FFF2-40B4-BE49-F238E27FC236}">
                <a16:creationId xmlns:a16="http://schemas.microsoft.com/office/drawing/2014/main" id="{1A8F0087-078C-4D1E-A87E-2D4DB1EF4F3E}"/>
              </a:ext>
            </a:extLst>
          </p:cNvPr>
          <p:cNvCxnSpPr>
            <a:cxnSpLocks/>
          </p:cNvCxnSpPr>
          <p:nvPr userDrawn="1"/>
        </p:nvCxnSpPr>
        <p:spPr>
          <a:xfrm flipH="1">
            <a:off x="6403539" y="1063993"/>
            <a:ext cx="1227951"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920684B-B77A-4314-88F0-E06F6049CE6A}"/>
              </a:ext>
            </a:extLst>
          </p:cNvPr>
          <p:cNvSpPr txBox="1"/>
          <p:nvPr userDrawn="1"/>
        </p:nvSpPr>
        <p:spPr>
          <a:xfrm>
            <a:off x="171519" y="184151"/>
            <a:ext cx="1791505"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18" name="Picture 17" descr="A picture containing drawing&#10;&#10;Description automatically generated">
            <a:extLst>
              <a:ext uri="{FF2B5EF4-FFF2-40B4-BE49-F238E27FC236}">
                <a16:creationId xmlns:a16="http://schemas.microsoft.com/office/drawing/2014/main" id="{1C20CE82-746C-42D6-A03A-EA776CC1FB4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661704" y="3096747"/>
            <a:ext cx="439378" cy="439378"/>
          </a:xfrm>
          <a:prstGeom prst="rect">
            <a:avLst/>
          </a:prstGeom>
        </p:spPr>
      </p:pic>
      <p:pic>
        <p:nvPicPr>
          <p:cNvPr id="19" name="Picture 18" descr="A picture containing light, drawing&#10;&#10;Description automatically generated">
            <a:extLst>
              <a:ext uri="{FF2B5EF4-FFF2-40B4-BE49-F238E27FC236}">
                <a16:creationId xmlns:a16="http://schemas.microsoft.com/office/drawing/2014/main" id="{55F7A46D-C012-4930-9CC3-4FE49C3FFE99}"/>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7661705" y="4374326"/>
            <a:ext cx="394259" cy="394259"/>
          </a:xfrm>
          <a:prstGeom prst="rect">
            <a:avLst/>
          </a:prstGeom>
        </p:spPr>
      </p:pic>
      <p:sp>
        <p:nvSpPr>
          <p:cNvPr id="20" name="TextBox 19">
            <a:extLst>
              <a:ext uri="{FF2B5EF4-FFF2-40B4-BE49-F238E27FC236}">
                <a16:creationId xmlns:a16="http://schemas.microsoft.com/office/drawing/2014/main" id="{513D5327-B18B-4464-8A47-5205408F1ABD}"/>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21" name="Slide Number Placeholder 5">
            <a:extLst>
              <a:ext uri="{FF2B5EF4-FFF2-40B4-BE49-F238E27FC236}">
                <a16:creationId xmlns:a16="http://schemas.microsoft.com/office/drawing/2014/main" id="{B3DA7BAE-9FA0-459E-9E5B-50E1679ADF3B}"/>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24" name="Picture 23" descr="A picture containing building, drawing, window&#10;&#10;Description automatically generated">
            <a:extLst>
              <a:ext uri="{FF2B5EF4-FFF2-40B4-BE49-F238E27FC236}">
                <a16:creationId xmlns:a16="http://schemas.microsoft.com/office/drawing/2014/main" id="{20A3F6FC-0327-45A8-AAC3-6D612851F9F8}"/>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969846366"/>
      </p:ext>
    </p:extLst>
  </p:cSld>
  <p:clrMap bg1="lt1" tx1="dk1" bg2="lt2" tx2="dk2" accent1="accent1" accent2="accent2" accent3="accent3" accent4="accent4" accent5="accent5" accent6="accent6" hlink="hlink" folHlink="folHlink"/>
  <p:sldLayoutIdLst>
    <p:sldLayoutId id="2147483667" r:id="rId1"/>
    <p:sldLayoutId id="2147483668"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verage_domainset.yaml" TargetMode="External"/><Relationship Id="rId2" Type="http://schemas.openxmlformats.org/officeDocument/2006/relationships/hyperlink" Target="https://github.com/opengeospatial/ogc_api_coverages/blob/master/standard/openapi/schemas/coverage_domainset.json"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verage_rangetype.yaml" TargetMode="External"/><Relationship Id="rId2" Type="http://schemas.openxmlformats.org/officeDocument/2006/relationships/hyperlink" Target="https://github.com/opengeospatial/ogc_api_coverages/blob/master/standard/openapi/schemas/coverage_rangetype.json"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verage_offering.yaml" TargetMode="External"/><Relationship Id="rId2" Type="http://schemas.openxmlformats.org/officeDocument/2006/relationships/hyperlink" Target="https://github.com/opengeospatial/ogc_api_coverages/blob/master/standard/openapi/schemas/coverage_rangeset.json"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verage_metadata.yaml" TargetMode="External"/><Relationship Id="rId2" Type="http://schemas.openxmlformats.org/officeDocument/2006/relationships/hyperlink" Target="https://github.com/opengeospatial/ogc_api_coverages/blob/master/standard/openapi/schemas/coverage_metadata.json"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mailto:info@ogc.org" TargetMode="External"/><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2" Type="http://schemas.openxmlformats.org/officeDocument/2006/relationships/slide" Target="slide3.xml"/><Relationship Id="rId1" Type="http://schemas.openxmlformats.org/officeDocument/2006/relationships/slideLayout" Target="../slideLayouts/slideLayout5.xml"/><Relationship Id="rId6" Type="http://schemas.openxmlformats.org/officeDocument/2006/relationships/slide" Target="slide7.xml"/><Relationship Id="rId11" Type="http://schemas.openxmlformats.org/officeDocument/2006/relationships/slide" Target="slide13.xml"/><Relationship Id="rId5" Type="http://schemas.openxmlformats.org/officeDocument/2006/relationships/slide" Target="slide6.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mmon/landingPage.yaml" TargetMode="External"/><Relationship Id="rId2" Type="http://schemas.openxmlformats.org/officeDocument/2006/relationships/hyperlink" Target="https://github.com/opengeospatial/ogc_api_coverages/blob/master/standard/openapi/schemas/common/landingPage.json"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mmon/confClasses.yaml" TargetMode="External"/><Relationship Id="rId2" Type="http://schemas.openxmlformats.org/officeDocument/2006/relationships/hyperlink" Target="https://github.com/opengeospatial/ogc_api_coverages/blob/master/standard/openapi/schemas/common/confClasses.json"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mmon/collections.yaml" TargetMode="External"/><Relationship Id="rId2" Type="http://schemas.openxmlformats.org/officeDocument/2006/relationships/hyperlink" Target="https://github.com/opengeospatial/ogc_api_coverages/blob/master/standard/openapi/schemas/common/collections.json"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mmon/collectionInfo.yaml" TargetMode="External"/><Relationship Id="rId2" Type="http://schemas.openxmlformats.org/officeDocument/2006/relationships/hyperlink" Target="https://github.com/opengeospatial/ogc_api_coverages/blob/master/standard/openapi/schemas/common/collectionInfo.json"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schemas.opengis.net/cis/1.1/json/coverage-schema.json"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chemas.opengis.net/cis/1.1/json/coverage-schema.json" TargetMode="External"/><Relationship Id="rId2" Type="http://schemas.openxmlformats.org/officeDocument/2006/relationships/slide" Target="slide8.xml"/><Relationship Id="rId1" Type="http://schemas.openxmlformats.org/officeDocument/2006/relationships/slideLayout" Target="../slideLayouts/slideLayout6.xml"/><Relationship Id="rId5" Type="http://schemas.openxmlformats.org/officeDocument/2006/relationships/hyperlink" Target="http://schemas.opengis.net/cis/1.1/rdf/coverage-context.json" TargetMode="External"/><Relationship Id="rId4" Type="http://schemas.openxmlformats.org/officeDocument/2006/relationships/hyperlink" Target="http://schemas.opengis.net/cis/1.1/gml/cisAll.xs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16739B-6975-43ED-8A4D-46C87323EF67}"/>
              </a:ext>
            </a:extLst>
          </p:cNvPr>
          <p:cNvSpPr txBox="1"/>
          <p:nvPr/>
        </p:nvSpPr>
        <p:spPr>
          <a:xfrm>
            <a:off x="153003" y="796138"/>
            <a:ext cx="6217708" cy="1776577"/>
          </a:xfrm>
          <a:prstGeom prst="rect">
            <a:avLst/>
          </a:prstGeom>
          <a:noFill/>
        </p:spPr>
        <p:txBody>
          <a:bodyPr wrap="square" rtlCol="0">
            <a:spAutoFit/>
          </a:bodyPr>
          <a:lstStyle/>
          <a:p>
            <a:pPr>
              <a:lnSpc>
                <a:spcPts val="5500"/>
              </a:lnSpc>
            </a:pPr>
            <a:r>
              <a:rPr lang="en-US" sz="3200" b="1" dirty="0">
                <a:solidFill>
                  <a:srgbClr val="002060"/>
                </a:solidFill>
                <a:latin typeface="Lato" panose="020F0502020204030203" pitchFamily="34" charset="0"/>
                <a:ea typeface="Lato" panose="020F0502020204030203" pitchFamily="34" charset="0"/>
                <a:cs typeface="Lato" panose="020F0502020204030203" pitchFamily="34" charset="0"/>
              </a:rPr>
              <a:t>OGC API – Coverages </a:t>
            </a:r>
            <a:r>
              <a:rPr lang="en-US" sz="3200" dirty="0">
                <a:solidFill>
                  <a:srgbClr val="002060"/>
                </a:solidFill>
                <a:latin typeface="Lato" panose="020F0502020204030203" pitchFamily="34" charset="0"/>
                <a:ea typeface="Lato" panose="020F0502020204030203" pitchFamily="34" charset="0"/>
                <a:cs typeface="Lato" panose="020F0502020204030203" pitchFamily="34" charset="0"/>
              </a:rPr>
              <a:t>|</a:t>
            </a:r>
            <a:endParaRPr lang="en-US" sz="3200" b="1" dirty="0">
              <a:solidFill>
                <a:srgbClr val="002060"/>
              </a:solidFill>
              <a:latin typeface="Lato" panose="020F0502020204030203" pitchFamily="34" charset="0"/>
              <a:ea typeface="Lato" panose="020F0502020204030203" pitchFamily="34" charset="0"/>
              <a:cs typeface="Lato" panose="020F0502020204030203" pitchFamily="34" charset="0"/>
            </a:endParaRPr>
          </a:p>
          <a:p>
            <a:pPr>
              <a:lnSpc>
                <a:spcPts val="4000"/>
              </a:lnSpc>
            </a:pPr>
            <a:r>
              <a:rPr lang="en-US" sz="2600" b="1" dirty="0">
                <a:solidFill>
                  <a:srgbClr val="002060"/>
                </a:solidFill>
                <a:latin typeface="Lato" panose="020F0502020204030203" pitchFamily="34" charset="0"/>
                <a:ea typeface="Lato" panose="020F0502020204030203" pitchFamily="34" charset="0"/>
                <a:cs typeface="Lato" panose="020F0502020204030203" pitchFamily="34" charset="0"/>
              </a:rPr>
              <a:t>Chuck </a:t>
            </a:r>
            <a:r>
              <a:rPr lang="en-US" sz="2600" b="1" dirty="0" err="1">
                <a:solidFill>
                  <a:srgbClr val="002060"/>
                </a:solidFill>
                <a:latin typeface="Lato" panose="020F0502020204030203" pitchFamily="34" charset="0"/>
                <a:ea typeface="Lato" panose="020F0502020204030203" pitchFamily="34" charset="0"/>
                <a:cs typeface="Lato" panose="020F0502020204030203" pitchFamily="34" charset="0"/>
              </a:rPr>
              <a:t>Heazel</a:t>
            </a:r>
            <a:endParaRPr lang="en-US" sz="2600" b="1" dirty="0">
              <a:solidFill>
                <a:srgbClr val="002060"/>
              </a:solidFill>
              <a:latin typeface="Lato" panose="020F0502020204030203" pitchFamily="34" charset="0"/>
              <a:ea typeface="Lato" panose="020F0502020204030203" pitchFamily="34" charset="0"/>
              <a:cs typeface="Lato" panose="020F0502020204030203" pitchFamily="34" charset="0"/>
            </a:endParaRPr>
          </a:p>
          <a:p>
            <a:pPr>
              <a:lnSpc>
                <a:spcPts val="4000"/>
              </a:lnSpc>
            </a:pPr>
            <a:r>
              <a:rPr lang="en-US" sz="2000" b="1" dirty="0">
                <a:solidFill>
                  <a:srgbClr val="002060"/>
                </a:solidFill>
                <a:latin typeface="Lato" panose="020F0502020204030203" pitchFamily="34" charset="0"/>
                <a:ea typeface="Lato" panose="020F0502020204030203" pitchFamily="34" charset="0"/>
                <a:cs typeface="Lato" panose="020F0502020204030203" pitchFamily="34" charset="0"/>
              </a:rPr>
              <a:t>August 5, 2020</a:t>
            </a:r>
          </a:p>
        </p:txBody>
      </p:sp>
      <p:sp>
        <p:nvSpPr>
          <p:cNvPr id="2" name="TextBox 1">
            <a:extLst>
              <a:ext uri="{FF2B5EF4-FFF2-40B4-BE49-F238E27FC236}">
                <a16:creationId xmlns:a16="http://schemas.microsoft.com/office/drawing/2014/main" id="{C0F7618C-23BD-EA47-A2E3-551FC40C0A45}"/>
              </a:ext>
            </a:extLst>
          </p:cNvPr>
          <p:cNvSpPr txBox="1"/>
          <p:nvPr/>
        </p:nvSpPr>
        <p:spPr>
          <a:xfrm>
            <a:off x="153003" y="2658368"/>
            <a:ext cx="1858677" cy="400110"/>
          </a:xfrm>
          <a:prstGeom prst="rect">
            <a:avLst/>
          </a:prstGeom>
          <a:noFill/>
        </p:spPr>
        <p:txBody>
          <a:bodyPr wrap="square" rtlCol="0">
            <a:spAutoFit/>
          </a:bodyPr>
          <a:lstStyle/>
          <a:p>
            <a:r>
              <a:rPr lang="en-US" sz="2000" dirty="0">
                <a:solidFill>
                  <a:srgbClr val="002060"/>
                </a:solidFill>
              </a:rPr>
              <a:t>#OGCAPI</a:t>
            </a:r>
          </a:p>
        </p:txBody>
      </p:sp>
    </p:spTree>
    <p:extLst>
      <p:ext uri="{BB962C8B-B14F-4D97-AF65-F5344CB8AC3E}">
        <p14:creationId xmlns:p14="http://schemas.microsoft.com/office/powerpoint/2010/main" val="1780684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Domain Set</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550460" y="974374"/>
            <a:ext cx="11091080" cy="5545696"/>
          </a:xfrm>
        </p:spPr>
        <p:txBody>
          <a:bodyPr>
            <a:normAutofit fontScale="92500" lnSpcReduction="20000"/>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}/coverage/</a:t>
            </a:r>
            <a:r>
              <a:rPr lang="en-US" sz="1800" dirty="0" err="1"/>
              <a:t>domainset</a:t>
            </a:r>
            <a:r>
              <a:rPr lang="en-US" sz="1800" dirty="0"/>
              <a:t>”)</a:t>
            </a:r>
          </a:p>
          <a:p>
            <a:pPr lvl="1"/>
            <a:r>
              <a:rPr lang="fr-FR" sz="1800" dirty="0"/>
              <a:t>No </a:t>
            </a:r>
            <a:r>
              <a:rPr lang="fr-FR" sz="1800" dirty="0" err="1"/>
              <a:t>link</a:t>
            </a:r>
            <a:r>
              <a:rPr lang="fr-FR" sz="1800" dirty="0"/>
              <a:t> relation type has been </a:t>
            </a:r>
            <a:r>
              <a:rPr lang="fr-FR" sz="1800" dirty="0" err="1"/>
              <a:t>defined</a:t>
            </a:r>
            <a:endParaRPr lang="fr-FR" sz="1800" dirty="0"/>
          </a:p>
          <a:p>
            <a:r>
              <a:rPr lang="en-US" sz="2000" dirty="0"/>
              <a:t>Required of all API-Coverage implementations</a:t>
            </a:r>
          </a:p>
          <a:p>
            <a:r>
              <a:rPr lang="en-US" sz="2000" dirty="0"/>
              <a:t>Domain Set Resource</a:t>
            </a:r>
          </a:p>
          <a:p>
            <a:pPr lvl="1"/>
            <a:r>
              <a:rPr lang="en-US" sz="1800" dirty="0"/>
              <a:t>Description: The </a:t>
            </a:r>
            <a:r>
              <a:rPr lang="en-US" sz="1800" dirty="0" err="1"/>
              <a:t>domainSet</a:t>
            </a:r>
            <a:r>
              <a:rPr lang="en-US" sz="1800" dirty="0"/>
              <a:t> describes the “direct positions” of the coverage, i.e., the locations for which values are available.</a:t>
            </a:r>
          </a:p>
          <a:p>
            <a:pPr lvl="1"/>
            <a:r>
              <a:rPr lang="en-US" sz="1800" dirty="0"/>
              <a:t>Key elements:</a:t>
            </a:r>
          </a:p>
          <a:p>
            <a:pPr lvl="2"/>
            <a:r>
              <a:rPr lang="en-US" sz="1600" dirty="0"/>
              <a:t>Type: type of domain set (one of “</a:t>
            </a:r>
            <a:r>
              <a:rPr lang="en-US" sz="1600" dirty="0" err="1"/>
              <a:t>GeneralGrid</a:t>
            </a:r>
            <a:r>
              <a:rPr lang="en-US" sz="1600" dirty="0"/>
              <a:t>”, “</a:t>
            </a:r>
            <a:r>
              <a:rPr lang="en-US" sz="1600" dirty="0" err="1"/>
              <a:t>DirectMultiPoint</a:t>
            </a:r>
            <a:r>
              <a:rPr lang="en-US" sz="1600" dirty="0"/>
              <a:t>”, or “</a:t>
            </a:r>
            <a:r>
              <a:rPr lang="en-US" sz="1600" dirty="0" err="1"/>
              <a:t>FileReference</a:t>
            </a:r>
            <a:r>
              <a:rPr lang="en-US" sz="1600" dirty="0"/>
              <a:t>”)</a:t>
            </a:r>
          </a:p>
          <a:p>
            <a:pPr lvl="2"/>
            <a:r>
              <a:rPr lang="en-US" sz="1600" dirty="0"/>
              <a:t>General Grid: An n-D grid is defined through a sequence of axes, each of which can be of a particular axis type</a:t>
            </a:r>
          </a:p>
          <a:p>
            <a:pPr lvl="2"/>
            <a:r>
              <a:rPr lang="en-US" sz="1600" dirty="0"/>
              <a:t>Direct MultiPoint: A collection of discrete points</a:t>
            </a:r>
          </a:p>
          <a:p>
            <a:pPr lvl="2"/>
            <a:r>
              <a:rPr lang="en-US" sz="1600" dirty="0"/>
              <a:t>File Reference: The domain set is defined elsewhere.</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sz="1600" dirty="0"/>
          </a:p>
        </p:txBody>
      </p:sp>
    </p:spTree>
    <p:extLst>
      <p:ext uri="{BB962C8B-B14F-4D97-AF65-F5344CB8AC3E}">
        <p14:creationId xmlns:p14="http://schemas.microsoft.com/office/powerpoint/2010/main" val="4005329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Range Type</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20854" y="964056"/>
            <a:ext cx="10515600" cy="5463248"/>
          </a:xfrm>
        </p:spPr>
        <p:txBody>
          <a:bodyPr>
            <a:normAutofit fontScale="92500" lnSpcReduction="10000"/>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}/coverage/</a:t>
            </a:r>
            <a:r>
              <a:rPr lang="en-US" sz="1800" dirty="0" err="1"/>
              <a:t>rangetype</a:t>
            </a:r>
            <a:r>
              <a:rPr lang="en-US" sz="1800" dirty="0"/>
              <a:t>”)</a:t>
            </a:r>
          </a:p>
          <a:p>
            <a:pPr lvl="1"/>
            <a:r>
              <a:rPr lang="fr-FR" sz="1800" dirty="0"/>
              <a:t>No </a:t>
            </a:r>
            <a:r>
              <a:rPr lang="fr-FR" sz="1800" dirty="0" err="1"/>
              <a:t>link</a:t>
            </a:r>
            <a:r>
              <a:rPr lang="fr-FR" sz="1800" dirty="0"/>
              <a:t> relation type has been </a:t>
            </a:r>
            <a:r>
              <a:rPr lang="fr-FR" sz="1800" dirty="0" err="1"/>
              <a:t>defined</a:t>
            </a:r>
            <a:endParaRPr lang="fr-FR" sz="1800" dirty="0"/>
          </a:p>
          <a:p>
            <a:r>
              <a:rPr lang="en-US" sz="2000" dirty="0"/>
              <a:t>Required of all API-Coverage implementations</a:t>
            </a:r>
          </a:p>
          <a:p>
            <a:r>
              <a:rPr lang="en-US" sz="2000" dirty="0"/>
              <a:t>Range Type Resource</a:t>
            </a:r>
          </a:p>
          <a:p>
            <a:pPr lvl="1"/>
            <a:r>
              <a:rPr lang="en-US" sz="1800" dirty="0"/>
              <a:t>Description: “a description of the data semantics” – actually it is a description of the structure and meaning of the properties that make up each element in the grid.</a:t>
            </a:r>
          </a:p>
          <a:p>
            <a:pPr lvl="1"/>
            <a:r>
              <a:rPr lang="en-US" sz="1800" dirty="0"/>
              <a:t>Key elements:</a:t>
            </a:r>
          </a:p>
          <a:p>
            <a:pPr lvl="2"/>
            <a:r>
              <a:rPr lang="en-US" sz="1400" dirty="0"/>
              <a:t>Type: “</a:t>
            </a:r>
            <a:r>
              <a:rPr lang="en-US" sz="1400" dirty="0" err="1"/>
              <a:t>DataRecordType</a:t>
            </a:r>
            <a:r>
              <a:rPr lang="en-US" sz="1400" dirty="0"/>
              <a:t>” or “</a:t>
            </a:r>
            <a:r>
              <a:rPr lang="en-US" sz="1400" dirty="0" err="1"/>
              <a:t>RangeTypeRefType</a:t>
            </a:r>
            <a:r>
              <a:rPr lang="en-US" sz="1400" dirty="0"/>
              <a:t>”</a:t>
            </a:r>
          </a:p>
          <a:p>
            <a:pPr lvl="2"/>
            <a:r>
              <a:rPr lang="en-US" sz="1400" dirty="0"/>
              <a:t>Data Record: defines fields, field names, and constraints on the contents</a:t>
            </a:r>
          </a:p>
          <a:p>
            <a:pPr lvl="2"/>
            <a:r>
              <a:rPr lang="en-US" sz="1400" dirty="0"/>
              <a:t>Reference: the range type is defined in another document</a:t>
            </a:r>
            <a:endParaRPr lang="en-US" sz="1600" dirty="0"/>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sz="1600" dirty="0"/>
          </a:p>
        </p:txBody>
      </p:sp>
    </p:spTree>
    <p:extLst>
      <p:ext uri="{BB962C8B-B14F-4D97-AF65-F5344CB8AC3E}">
        <p14:creationId xmlns:p14="http://schemas.microsoft.com/office/powerpoint/2010/main" val="1125075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Range Set</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87115" y="990559"/>
            <a:ext cx="10515600" cy="5489753"/>
          </a:xfrm>
        </p:spPr>
        <p:txBody>
          <a:bodyPr>
            <a:normAutofit fontScale="92500" lnSpcReduction="10000"/>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}/coverage/</a:t>
            </a:r>
            <a:r>
              <a:rPr lang="en-US" sz="1800" dirty="0" err="1"/>
              <a:t>rangeset</a:t>
            </a:r>
            <a:r>
              <a:rPr lang="en-US" sz="1800" dirty="0"/>
              <a:t>”)</a:t>
            </a:r>
          </a:p>
          <a:p>
            <a:pPr lvl="1"/>
            <a:r>
              <a:rPr lang="fr-FR" sz="1800" dirty="0"/>
              <a:t>No </a:t>
            </a:r>
            <a:r>
              <a:rPr lang="fr-FR" sz="1800" dirty="0" err="1"/>
              <a:t>link</a:t>
            </a:r>
            <a:r>
              <a:rPr lang="fr-FR" sz="1800" dirty="0"/>
              <a:t> relation type has been </a:t>
            </a:r>
            <a:r>
              <a:rPr lang="fr-FR" sz="1800" dirty="0" err="1"/>
              <a:t>defined</a:t>
            </a:r>
            <a:endParaRPr lang="fr-FR" sz="1800" dirty="0"/>
          </a:p>
          <a:p>
            <a:r>
              <a:rPr lang="en-US" sz="2000" dirty="0"/>
              <a:t>Required of all API-Coverage implementations</a:t>
            </a:r>
          </a:p>
          <a:p>
            <a:r>
              <a:rPr lang="en-US" sz="2000" dirty="0"/>
              <a:t>Range Set Resource</a:t>
            </a:r>
          </a:p>
          <a:p>
            <a:pPr lvl="1"/>
            <a:r>
              <a:rPr lang="en-US" sz="1800" dirty="0"/>
              <a:t>Description: the actual values in the coverage’s Native Format</a:t>
            </a:r>
          </a:p>
          <a:p>
            <a:pPr lvl="1"/>
            <a:r>
              <a:rPr lang="en-US" sz="1800" dirty="0"/>
              <a:t>Key elements:</a:t>
            </a:r>
            <a:endParaRPr lang="en-US" sz="1600" dirty="0"/>
          </a:p>
          <a:p>
            <a:pPr lvl="2"/>
            <a:r>
              <a:rPr lang="en-US" sz="1600" dirty="0"/>
              <a:t>Type: “</a:t>
            </a:r>
            <a:r>
              <a:rPr lang="en-US" sz="1600" dirty="0" err="1"/>
              <a:t>dataBlock</a:t>
            </a:r>
            <a:r>
              <a:rPr lang="en-US" sz="1600" dirty="0"/>
              <a:t>” or “</a:t>
            </a:r>
            <a:r>
              <a:rPr lang="en-US" sz="1600" dirty="0" err="1"/>
              <a:t>fileReference</a:t>
            </a:r>
            <a:r>
              <a:rPr lang="en-US" sz="1600" dirty="0"/>
              <a:t>”</a:t>
            </a:r>
          </a:p>
          <a:p>
            <a:pPr lvl="2"/>
            <a:r>
              <a:rPr lang="en-US" sz="1600" dirty="0"/>
              <a:t>Data Block: A list of values, one for each of the coverage's direct positions.</a:t>
            </a:r>
          </a:p>
          <a:p>
            <a:pPr lvl="2"/>
            <a:r>
              <a:rPr lang="en-US" sz="1600" dirty="0"/>
              <a:t>File Reference: the range values are stored remotely.</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sz="1600" dirty="0"/>
          </a:p>
        </p:txBody>
      </p:sp>
    </p:spTree>
    <p:extLst>
      <p:ext uri="{BB962C8B-B14F-4D97-AF65-F5344CB8AC3E}">
        <p14:creationId xmlns:p14="http://schemas.microsoft.com/office/powerpoint/2010/main" val="124520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Metadata</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8"/>
            <a:ext cx="10515600" cy="5224710"/>
          </a:xfrm>
        </p:spPr>
        <p:txBody>
          <a:bodyPr>
            <a:normAutofit/>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}/coverage/metadata”)</a:t>
            </a:r>
          </a:p>
          <a:p>
            <a:pPr lvl="1"/>
            <a:r>
              <a:rPr lang="fr-FR" sz="1800" dirty="0"/>
              <a:t>No </a:t>
            </a:r>
            <a:r>
              <a:rPr lang="fr-FR" sz="1800" dirty="0" err="1"/>
              <a:t>link</a:t>
            </a:r>
            <a:r>
              <a:rPr lang="fr-FR" sz="1800" dirty="0"/>
              <a:t> relation type has been </a:t>
            </a:r>
            <a:r>
              <a:rPr lang="fr-FR" sz="1800" dirty="0" err="1"/>
              <a:t>defined</a:t>
            </a:r>
            <a:endParaRPr lang="fr-FR" sz="1800" dirty="0"/>
          </a:p>
          <a:p>
            <a:r>
              <a:rPr lang="en-US" sz="2000" dirty="0"/>
              <a:t>Required of all API-Coverage implementations</a:t>
            </a:r>
          </a:p>
          <a:p>
            <a:r>
              <a:rPr lang="en-US" sz="2000" dirty="0"/>
              <a:t>Range Set Resource</a:t>
            </a:r>
          </a:p>
          <a:p>
            <a:pPr lvl="1"/>
            <a:r>
              <a:rPr lang="en-US" sz="1800" dirty="0"/>
              <a:t>Description: Metadata which describes the coverage (may be empty)</a:t>
            </a:r>
          </a:p>
          <a:p>
            <a:pPr lvl="1"/>
            <a:r>
              <a:rPr lang="en-US" sz="1800" dirty="0"/>
              <a:t>Key elements: undefined</a:t>
            </a:r>
            <a:endParaRPr lang="en-US" sz="1600" dirty="0"/>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sz="1600" dirty="0"/>
          </a:p>
        </p:txBody>
      </p:sp>
    </p:spTree>
    <p:extLst>
      <p:ext uri="{BB962C8B-B14F-4D97-AF65-F5344CB8AC3E}">
        <p14:creationId xmlns:p14="http://schemas.microsoft.com/office/powerpoint/2010/main" val="951245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7A626-511D-443A-8B0D-4653D7899B2F}"/>
              </a:ext>
            </a:extLst>
          </p:cNvPr>
          <p:cNvSpPr>
            <a:spLocks noGrp="1"/>
          </p:cNvSpPr>
          <p:nvPr>
            <p:ph type="title"/>
          </p:nvPr>
        </p:nvSpPr>
        <p:spPr/>
        <p:txBody>
          <a:bodyPr/>
          <a:lstStyle/>
          <a:p>
            <a:r>
              <a:rPr lang="en-US" dirty="0">
                <a:solidFill>
                  <a:schemeClr val="bg1"/>
                </a:solidFill>
              </a:rPr>
              <a:t>Query Parameters</a:t>
            </a:r>
          </a:p>
        </p:txBody>
      </p:sp>
      <p:sp>
        <p:nvSpPr>
          <p:cNvPr id="3" name="Content Placeholder 2">
            <a:extLst>
              <a:ext uri="{FF2B5EF4-FFF2-40B4-BE49-F238E27FC236}">
                <a16:creationId xmlns:a16="http://schemas.microsoft.com/office/drawing/2014/main" id="{64B6CF4B-220E-4E2E-B17E-2DD4B65B1339}"/>
              </a:ext>
            </a:extLst>
          </p:cNvPr>
          <p:cNvSpPr>
            <a:spLocks noGrp="1"/>
          </p:cNvSpPr>
          <p:nvPr>
            <p:ph idx="1"/>
          </p:nvPr>
        </p:nvSpPr>
        <p:spPr>
          <a:xfrm>
            <a:off x="334107" y="1162837"/>
            <a:ext cx="10515600" cy="5304223"/>
          </a:xfrm>
        </p:spPr>
        <p:txBody>
          <a:bodyPr>
            <a:normAutofit fontScale="92500" lnSpcReduction="20000"/>
          </a:bodyPr>
          <a:lstStyle/>
          <a:p>
            <a:r>
              <a:rPr lang="en-US" sz="2000" dirty="0"/>
              <a:t>Bounding Box:</a:t>
            </a:r>
          </a:p>
          <a:p>
            <a:pPr lvl="1"/>
            <a:r>
              <a:rPr lang="en-US" sz="1800" dirty="0"/>
              <a:t>Defined in OGC API – Common – Part 2: Geospatial Data</a:t>
            </a:r>
          </a:p>
          <a:p>
            <a:pPr lvl="1"/>
            <a:r>
              <a:rPr lang="en-US" sz="1800" dirty="0"/>
              <a:t>Schemas are available in JSON and YAML</a:t>
            </a:r>
          </a:p>
          <a:p>
            <a:r>
              <a:rPr lang="en-US" sz="2000" dirty="0"/>
              <a:t>Date Time:</a:t>
            </a:r>
          </a:p>
          <a:p>
            <a:pPr lvl="1"/>
            <a:r>
              <a:rPr lang="en-US" sz="1800" dirty="0"/>
              <a:t>Defined in OGC API – Common – Part 2: Geospatial Data</a:t>
            </a:r>
          </a:p>
          <a:p>
            <a:pPr lvl="1"/>
            <a:r>
              <a:rPr lang="en-US" sz="1800" dirty="0"/>
              <a:t>Schemas are available in JSON and YAML</a:t>
            </a:r>
          </a:p>
          <a:p>
            <a:r>
              <a:rPr lang="en-US" sz="2000" dirty="0"/>
              <a:t>Limit:</a:t>
            </a:r>
          </a:p>
          <a:p>
            <a:pPr lvl="1"/>
            <a:r>
              <a:rPr lang="en-US" sz="1800" dirty="0"/>
              <a:t>Defined in OGC API – Common – Part 2: Geospatial Data</a:t>
            </a:r>
          </a:p>
          <a:p>
            <a:pPr lvl="1"/>
            <a:r>
              <a:rPr lang="en-US" sz="1800" dirty="0"/>
              <a:t>Schemas are available in JSON and YAML</a:t>
            </a:r>
          </a:p>
          <a:p>
            <a:r>
              <a:rPr lang="en-US" sz="2000" dirty="0"/>
              <a:t>Paged Response:</a:t>
            </a:r>
          </a:p>
          <a:p>
            <a:pPr lvl="1"/>
            <a:r>
              <a:rPr lang="en-US" sz="1800" dirty="0"/>
              <a:t>Using these parameters results in the client receiving only a subset of the full resource.</a:t>
            </a:r>
          </a:p>
          <a:p>
            <a:pPr lvl="1"/>
            <a:r>
              <a:rPr lang="en-US" sz="1800" dirty="0"/>
              <a:t>Paging allows the client to receive the rest of the resource in manageable chunks</a:t>
            </a:r>
          </a:p>
          <a:p>
            <a:pPr lvl="1"/>
            <a:r>
              <a:rPr lang="en-US" sz="1800" dirty="0"/>
              <a:t>OGC API - Common provides a general solution for paged results.</a:t>
            </a:r>
          </a:p>
          <a:p>
            <a:pPr lvl="1"/>
            <a:r>
              <a:rPr lang="en-US" sz="1800" dirty="0"/>
              <a:t>A coverage specific solution is still in work.  </a:t>
            </a:r>
          </a:p>
          <a:p>
            <a:pPr lvl="1"/>
            <a:endParaRPr lang="en-US" dirty="0"/>
          </a:p>
        </p:txBody>
      </p:sp>
    </p:spTree>
    <p:extLst>
      <p:ext uri="{BB962C8B-B14F-4D97-AF65-F5344CB8AC3E}">
        <p14:creationId xmlns:p14="http://schemas.microsoft.com/office/powerpoint/2010/main" val="38580048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7EAD6-C006-45D2-B925-261460E08A5B}"/>
              </a:ext>
            </a:extLst>
          </p:cNvPr>
          <p:cNvSpPr>
            <a:spLocks noGrp="1"/>
          </p:cNvSpPr>
          <p:nvPr>
            <p:ph type="title"/>
          </p:nvPr>
        </p:nvSpPr>
        <p:spPr/>
        <p:txBody>
          <a:bodyPr/>
          <a:lstStyle/>
          <a:p>
            <a:r>
              <a:rPr lang="en-US" dirty="0">
                <a:solidFill>
                  <a:schemeClr val="bg1"/>
                </a:solidFill>
              </a:rPr>
              <a:t>Coverage </a:t>
            </a:r>
            <a:r>
              <a:rPr lang="en-US" dirty="0" err="1">
                <a:solidFill>
                  <a:schemeClr val="bg1"/>
                </a:solidFill>
              </a:rPr>
              <a:t>Subsetting</a:t>
            </a:r>
            <a:endParaRPr lang="en-US" dirty="0">
              <a:solidFill>
                <a:schemeClr val="bg1"/>
              </a:solidFill>
            </a:endParaRPr>
          </a:p>
        </p:txBody>
      </p:sp>
      <p:sp>
        <p:nvSpPr>
          <p:cNvPr id="3" name="Content Placeholder 2">
            <a:extLst>
              <a:ext uri="{FF2B5EF4-FFF2-40B4-BE49-F238E27FC236}">
                <a16:creationId xmlns:a16="http://schemas.microsoft.com/office/drawing/2014/main" id="{F21AD6B3-3D7B-43F9-ABF3-7D6302E8B375}"/>
              </a:ext>
            </a:extLst>
          </p:cNvPr>
          <p:cNvSpPr>
            <a:spLocks noGrp="1"/>
          </p:cNvSpPr>
          <p:nvPr>
            <p:ph idx="1"/>
          </p:nvPr>
        </p:nvSpPr>
        <p:spPr>
          <a:xfrm>
            <a:off x="1205070" y="943596"/>
            <a:ext cx="10388628" cy="979225"/>
          </a:xfrm>
        </p:spPr>
        <p:txBody>
          <a:bodyPr>
            <a:normAutofit fontScale="85000" lnSpcReduction="20000"/>
          </a:bodyPr>
          <a:lstStyle/>
          <a:p>
            <a:r>
              <a:rPr lang="en-US" dirty="0"/>
              <a:t>A separate, non-mandatory, Conformance Class</a:t>
            </a:r>
          </a:p>
          <a:p>
            <a:r>
              <a:rPr lang="en-US" dirty="0"/>
              <a:t>Defines parameters for filtering n-dimensional Range Sets</a:t>
            </a:r>
          </a:p>
          <a:p>
            <a:endParaRPr lang="en-US" dirty="0"/>
          </a:p>
        </p:txBody>
      </p:sp>
      <p:sp>
        <p:nvSpPr>
          <p:cNvPr id="4" name="TextBox 3">
            <a:extLst>
              <a:ext uri="{FF2B5EF4-FFF2-40B4-BE49-F238E27FC236}">
                <a16:creationId xmlns:a16="http://schemas.microsoft.com/office/drawing/2014/main" id="{14794D23-EAB4-4E84-B07A-0E32A374E04E}"/>
              </a:ext>
            </a:extLst>
          </p:cNvPr>
          <p:cNvSpPr txBox="1"/>
          <p:nvPr/>
        </p:nvSpPr>
        <p:spPr>
          <a:xfrm>
            <a:off x="2204250" y="1782395"/>
            <a:ext cx="8253821" cy="3293209"/>
          </a:xfrm>
          <a:prstGeom prst="rect">
            <a:avLst/>
          </a:prstGeom>
          <a:noFill/>
        </p:spPr>
        <p:txBody>
          <a:bodyPr wrap="square" rtlCol="0">
            <a:spAutoFit/>
          </a:bodyPr>
          <a:lstStyle/>
          <a:p>
            <a:r>
              <a:rPr lang="en-US" sz="1600" dirty="0" err="1"/>
              <a:t>SubsetSpec</a:t>
            </a:r>
            <a:r>
              <a:rPr lang="en-US" sz="1600" dirty="0"/>
              <a:t>:            subset=</a:t>
            </a:r>
            <a:r>
              <a:rPr lang="en-US" sz="1600" dirty="0" err="1"/>
              <a:t>axisName</a:t>
            </a:r>
            <a:r>
              <a:rPr lang="en-US" sz="1600" dirty="0"/>
              <a:t>(</a:t>
            </a:r>
            <a:r>
              <a:rPr lang="en-US" sz="1600" dirty="0" err="1"/>
              <a:t>intervalOrPoint</a:t>
            </a:r>
            <a:r>
              <a:rPr lang="en-US" sz="1600" dirty="0"/>
              <a:t>)</a:t>
            </a:r>
          </a:p>
          <a:p>
            <a:r>
              <a:rPr lang="en-US" sz="1600" dirty="0"/>
              <a:t> </a:t>
            </a:r>
            <a:r>
              <a:rPr lang="en-US" sz="1600" dirty="0" err="1"/>
              <a:t>axisName</a:t>
            </a:r>
            <a:r>
              <a:rPr lang="en-US" sz="1600" dirty="0"/>
              <a:t>:             {</a:t>
            </a:r>
            <a:r>
              <a:rPr lang="en-US" sz="1600" dirty="0" err="1"/>
              <a:t>NCName</a:t>
            </a:r>
            <a:r>
              <a:rPr lang="en-US" sz="1600" dirty="0"/>
              <a:t>}</a:t>
            </a:r>
          </a:p>
          <a:p>
            <a:r>
              <a:rPr lang="en-US" sz="1600" dirty="0"/>
              <a:t> </a:t>
            </a:r>
            <a:r>
              <a:rPr lang="en-US" sz="1600" dirty="0" err="1"/>
              <a:t>intervalOrPoint</a:t>
            </a:r>
            <a:r>
              <a:rPr lang="en-US" sz="1600" dirty="0"/>
              <a:t>:   interval | point</a:t>
            </a:r>
          </a:p>
          <a:p>
            <a:r>
              <a:rPr lang="en-US" sz="1600" dirty="0"/>
              <a:t> interval:                 low : high</a:t>
            </a:r>
          </a:p>
          <a:p>
            <a:r>
              <a:rPr lang="en-US" sz="1600" dirty="0"/>
              <a:t> low:                        point | *</a:t>
            </a:r>
          </a:p>
          <a:p>
            <a:r>
              <a:rPr lang="en-US" sz="1600" dirty="0"/>
              <a:t> high:                       point | *</a:t>
            </a:r>
          </a:p>
          <a:p>
            <a:r>
              <a:rPr lang="en-US" sz="1600" dirty="0"/>
              <a:t> point:                     {number} | "{text}"</a:t>
            </a:r>
          </a:p>
          <a:p>
            <a:endParaRPr lang="en-US" sz="1600" dirty="0"/>
          </a:p>
          <a:p>
            <a:r>
              <a:rPr lang="en-US" sz="1600" dirty="0"/>
              <a:t> Where:</a:t>
            </a:r>
          </a:p>
          <a:p>
            <a:r>
              <a:rPr lang="en-US" sz="1600" dirty="0"/>
              <a:t>    " = double quote = ASCII code 0x42,</a:t>
            </a:r>
          </a:p>
          <a:p>
            <a:r>
              <a:rPr lang="en-US" sz="1600" dirty="0"/>
              <a:t>    {</a:t>
            </a:r>
            <a:r>
              <a:rPr lang="en-US" sz="1600" dirty="0" err="1"/>
              <a:t>NCName</a:t>
            </a:r>
            <a:r>
              <a:rPr lang="en-US" sz="1600" dirty="0"/>
              <a:t>} is an XML-style identifier not containing ":" (colon) characters,</a:t>
            </a:r>
          </a:p>
          <a:p>
            <a:r>
              <a:rPr lang="en-US" sz="1600" dirty="0"/>
              <a:t>    {number} is an integer or floating-point number, and</a:t>
            </a:r>
          </a:p>
          <a:p>
            <a:r>
              <a:rPr lang="en-US" sz="1600" dirty="0"/>
              <a:t>    {text} is some general ASCII text (such as a time and date notation in ISO 8601).</a:t>
            </a:r>
          </a:p>
        </p:txBody>
      </p:sp>
      <p:sp>
        <p:nvSpPr>
          <p:cNvPr id="5" name="TextBox 4">
            <a:extLst>
              <a:ext uri="{FF2B5EF4-FFF2-40B4-BE49-F238E27FC236}">
                <a16:creationId xmlns:a16="http://schemas.microsoft.com/office/drawing/2014/main" id="{5FB461D5-78E5-41BC-AE13-38BFC8B7452D}"/>
              </a:ext>
            </a:extLst>
          </p:cNvPr>
          <p:cNvSpPr txBox="1"/>
          <p:nvPr/>
        </p:nvSpPr>
        <p:spPr>
          <a:xfrm>
            <a:off x="3233706" y="5341626"/>
            <a:ext cx="4929282" cy="830997"/>
          </a:xfrm>
          <a:prstGeom prst="rect">
            <a:avLst/>
          </a:prstGeom>
          <a:noFill/>
        </p:spPr>
        <p:txBody>
          <a:bodyPr wrap="square" rtlCol="0">
            <a:spAutoFit/>
          </a:bodyPr>
          <a:lstStyle/>
          <a:p>
            <a:pPr algn="ctr"/>
            <a:r>
              <a:rPr lang="en-US" sz="1600" dirty="0"/>
              <a:t>Examples</a:t>
            </a:r>
          </a:p>
          <a:p>
            <a:r>
              <a:rPr lang="en-US" sz="1600" dirty="0"/>
              <a:t>/</a:t>
            </a:r>
            <a:r>
              <a:rPr lang="en-US" sz="1600" dirty="0" err="1"/>
              <a:t>rangeset?subset</a:t>
            </a:r>
            <a:r>
              <a:rPr lang="en-US" sz="1600" dirty="0"/>
              <a:t>=Lat(40,50)&amp;subset=Long(10,20)</a:t>
            </a:r>
          </a:p>
          <a:p>
            <a:r>
              <a:rPr lang="en-US" sz="1600" dirty="0"/>
              <a:t>/</a:t>
            </a:r>
            <a:r>
              <a:rPr lang="en-US" sz="1600" dirty="0" err="1"/>
              <a:t>rangeset?subset</a:t>
            </a:r>
            <a:r>
              <a:rPr lang="en-US" sz="1600" dirty="0"/>
              <a:t>=time("2019-03-27") </a:t>
            </a:r>
          </a:p>
        </p:txBody>
      </p:sp>
    </p:spTree>
    <p:extLst>
      <p:ext uri="{BB962C8B-B14F-4D97-AF65-F5344CB8AC3E}">
        <p14:creationId xmlns:p14="http://schemas.microsoft.com/office/powerpoint/2010/main" val="20464140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D2D9A3-070C-E847-803C-5FEC8EAFE6B1}"/>
              </a:ext>
            </a:extLst>
          </p:cNvPr>
          <p:cNvSpPr>
            <a:spLocks noGrp="1"/>
          </p:cNvSpPr>
          <p:nvPr>
            <p:ph idx="1"/>
          </p:nvPr>
        </p:nvSpPr>
        <p:spPr/>
        <p:txBody>
          <a:bodyPr/>
          <a:lstStyle/>
          <a:p>
            <a:endParaRPr lang="en-US" dirty="0"/>
          </a:p>
          <a:p>
            <a:endParaRPr lang="en-US" dirty="0"/>
          </a:p>
          <a:p>
            <a:endParaRPr lang="en-US" dirty="0"/>
          </a:p>
          <a:p>
            <a:pPr marL="0" indent="0" algn="ctr">
              <a:buNone/>
            </a:pPr>
            <a:r>
              <a:rPr lang="en-US" dirty="0"/>
              <a:t>Questions?</a:t>
            </a:r>
          </a:p>
        </p:txBody>
      </p:sp>
      <p:sp>
        <p:nvSpPr>
          <p:cNvPr id="4" name="Footer Placeholder 3">
            <a:extLst>
              <a:ext uri="{FF2B5EF4-FFF2-40B4-BE49-F238E27FC236}">
                <a16:creationId xmlns:a16="http://schemas.microsoft.com/office/drawing/2014/main" id="{5F10F136-5484-D647-9FCA-308D563D0EFD}"/>
              </a:ext>
            </a:extLst>
          </p:cNvPr>
          <p:cNvSpPr>
            <a:spLocks noGrp="1"/>
          </p:cNvSpPr>
          <p:nvPr>
            <p:ph type="ftr" sz="quarter" idx="10"/>
          </p:nvPr>
        </p:nvSpPr>
        <p:spPr/>
        <p:txBody>
          <a:bodyPr/>
          <a:lstStyle/>
          <a:p>
            <a:endParaRPr lang="en-US"/>
          </a:p>
        </p:txBody>
      </p:sp>
      <p:sp>
        <p:nvSpPr>
          <p:cNvPr id="5" name="Slide Number Placeholder 4">
            <a:extLst>
              <a:ext uri="{FF2B5EF4-FFF2-40B4-BE49-F238E27FC236}">
                <a16:creationId xmlns:a16="http://schemas.microsoft.com/office/drawing/2014/main" id="{15C3F98C-0F13-6743-907A-B5336782FD69}"/>
              </a:ext>
            </a:extLst>
          </p:cNvPr>
          <p:cNvSpPr>
            <a:spLocks noGrp="1"/>
          </p:cNvSpPr>
          <p:nvPr>
            <p:ph type="sldNum" sz="quarter" idx="11"/>
          </p:nvPr>
        </p:nvSpPr>
        <p:spPr/>
        <p:txBody>
          <a:bodyPr/>
          <a:lstStyle/>
          <a:p>
            <a:fld id="{EBE5693F-3AF9-4718-93B0-3F2BA9F12226}" type="slidenum">
              <a:rPr lang="en-US" smtClean="0"/>
              <a:t>16</a:t>
            </a:fld>
            <a:endParaRPr lang="en-US"/>
          </a:p>
        </p:txBody>
      </p:sp>
      <p:sp>
        <p:nvSpPr>
          <p:cNvPr id="7" name="Title 6">
            <a:extLst>
              <a:ext uri="{FF2B5EF4-FFF2-40B4-BE49-F238E27FC236}">
                <a16:creationId xmlns:a16="http://schemas.microsoft.com/office/drawing/2014/main" id="{382BE64E-B8E7-AE47-B6E1-0A70C4DE445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3485717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3017798-7EEC-4433-AD80-489AF86DDE85}"/>
              </a:ext>
            </a:extLst>
          </p:cNvPr>
          <p:cNvSpPr/>
          <p:nvPr/>
        </p:nvSpPr>
        <p:spPr>
          <a:xfrm>
            <a:off x="0" y="6218860"/>
            <a:ext cx="12192000" cy="261610"/>
          </a:xfrm>
          <a:prstGeom prst="rect">
            <a:avLst/>
          </a:prstGeom>
        </p:spPr>
        <p:txBody>
          <a:bodyPr wrap="square">
            <a:spAutoFit/>
          </a:bodyPr>
          <a:lstStyle/>
          <a:p>
            <a:pPr algn="ctr"/>
            <a:r>
              <a:rPr lang="en-US" sz="1100" dirty="0">
                <a:solidFill>
                  <a:srgbClr val="002060"/>
                </a:solidFill>
                <a:latin typeface="Lato" panose="020F0502020204030203" pitchFamily="34" charset="0"/>
                <a:cs typeface="Arial" panose="020B0604020202020204" pitchFamily="34" charset="0"/>
              </a:rPr>
              <a:t>Contact </a:t>
            </a:r>
            <a:r>
              <a:rPr lang="en-US" sz="1100" dirty="0">
                <a:solidFill>
                  <a:srgbClr val="002060"/>
                </a:solidFill>
                <a:latin typeface="Lato" panose="020F0502020204030203" pitchFamily="34" charset="0"/>
                <a:cs typeface="Arial" panose="020B0604020202020204" pitchFamily="34" charset="0"/>
                <a:hlinkClick r:id="rId3"/>
              </a:rPr>
              <a:t>info@ogc.org</a:t>
            </a:r>
            <a:r>
              <a:rPr lang="en-US" sz="1100" dirty="0">
                <a:solidFill>
                  <a:srgbClr val="002060"/>
                </a:solidFill>
                <a:latin typeface="Lato" panose="020F0502020204030203" pitchFamily="34" charset="0"/>
                <a:cs typeface="Arial" panose="020B0604020202020204" pitchFamily="34" charset="0"/>
              </a:rPr>
              <a:t> to schedule a meeting for an in-depth discussion with OGC staff and join our community today!</a:t>
            </a:r>
          </a:p>
        </p:txBody>
      </p:sp>
      <p:sp>
        <p:nvSpPr>
          <p:cNvPr id="8" name="Rectangle 7">
            <a:extLst>
              <a:ext uri="{FF2B5EF4-FFF2-40B4-BE49-F238E27FC236}">
                <a16:creationId xmlns:a16="http://schemas.microsoft.com/office/drawing/2014/main" id="{E17106AF-64C8-488C-809A-8E3053B313CF}"/>
              </a:ext>
            </a:extLst>
          </p:cNvPr>
          <p:cNvSpPr/>
          <p:nvPr/>
        </p:nvSpPr>
        <p:spPr>
          <a:xfrm>
            <a:off x="6396156" y="3068903"/>
            <a:ext cx="2368975" cy="369332"/>
          </a:xfrm>
          <a:prstGeom prst="rect">
            <a:avLst/>
          </a:prstGeom>
        </p:spPr>
        <p:txBody>
          <a:bodyPr wrap="square">
            <a:spAutoFit/>
          </a:bodyPr>
          <a:lstStyle/>
          <a:p>
            <a:r>
              <a:rPr lang="en-US" sz="1800" b="1" dirty="0">
                <a:solidFill>
                  <a:srgbClr val="002060"/>
                </a:solidFill>
                <a:latin typeface="Arial" panose="020B0604020202020204" pitchFamily="34" charset="0"/>
                <a:cs typeface="Arial" panose="020B0604020202020204" pitchFamily="34" charset="0"/>
              </a:rPr>
              <a:t>Innovation</a:t>
            </a:r>
            <a:endParaRPr lang="en-US" b="1" dirty="0">
              <a:solidFill>
                <a:srgbClr val="002060"/>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51C6F3A5-72C8-4B34-B5E8-D5C5134122F4}"/>
              </a:ext>
            </a:extLst>
          </p:cNvPr>
          <p:cNvSpPr/>
          <p:nvPr/>
        </p:nvSpPr>
        <p:spPr>
          <a:xfrm>
            <a:off x="6393145" y="4141852"/>
            <a:ext cx="2895867" cy="369332"/>
          </a:xfrm>
          <a:prstGeom prst="rect">
            <a:avLst/>
          </a:prstGeom>
        </p:spPr>
        <p:txBody>
          <a:bodyPr wrap="square">
            <a:spAutoFit/>
          </a:bodyPr>
          <a:lstStyle/>
          <a:p>
            <a:r>
              <a:rPr lang="en-US" sz="1800" b="1" dirty="0">
                <a:solidFill>
                  <a:srgbClr val="002060"/>
                </a:solidFill>
                <a:latin typeface="Arial" panose="020B0604020202020204" pitchFamily="34" charset="0"/>
                <a:cs typeface="Arial" panose="020B0604020202020204" pitchFamily="34" charset="0"/>
              </a:rPr>
              <a:t>Standards</a:t>
            </a:r>
            <a:endParaRPr lang="en-US"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DB60AD71-4323-4BB6-9918-5DD0D458AEDB}"/>
              </a:ext>
            </a:extLst>
          </p:cNvPr>
          <p:cNvSpPr txBox="1"/>
          <p:nvPr/>
        </p:nvSpPr>
        <p:spPr>
          <a:xfrm>
            <a:off x="6410667" y="4446653"/>
            <a:ext cx="3330000" cy="1092607"/>
          </a:xfrm>
          <a:prstGeom prst="rect">
            <a:avLst/>
          </a:prstGeom>
          <a:noFill/>
        </p:spPr>
        <p:txBody>
          <a:bodyPr wrap="square" rtlCol="0">
            <a:spAutoFit/>
          </a:bodyPr>
          <a:lstStyle/>
          <a:p>
            <a:pPr lvl="0"/>
            <a:r>
              <a:rPr lang="en-US" sz="1300" dirty="0">
                <a:solidFill>
                  <a:srgbClr val="002060"/>
                </a:solidFill>
                <a:latin typeface="Arial" panose="020B0604020202020204" pitchFamily="34" charset="0"/>
                <a:cs typeface="Arial" panose="020B0604020202020204" pitchFamily="34" charset="0"/>
              </a:rPr>
              <a:t>65+ Adopted Standards</a:t>
            </a:r>
          </a:p>
          <a:p>
            <a:pPr lvl="0"/>
            <a:r>
              <a:rPr lang="en-US" sz="1300" dirty="0">
                <a:solidFill>
                  <a:srgbClr val="002060"/>
                </a:solidFill>
                <a:latin typeface="Arial" panose="020B0604020202020204" pitchFamily="34" charset="0"/>
                <a:cs typeface="Arial" panose="020B0604020202020204" pitchFamily="34" charset="0"/>
              </a:rPr>
              <a:t>300+ products with 1000+ certified implementations</a:t>
            </a:r>
          </a:p>
          <a:p>
            <a:r>
              <a:rPr lang="en-US" sz="1300" dirty="0">
                <a:solidFill>
                  <a:srgbClr val="002060"/>
                </a:solidFill>
                <a:latin typeface="Arial" panose="020B0604020202020204" pitchFamily="34" charset="0"/>
                <a:cs typeface="Arial" panose="020B0604020202020204" pitchFamily="34" charset="0"/>
              </a:rPr>
              <a:t>1,700,000+ Operational Data Sets </a:t>
            </a:r>
            <a:br>
              <a:rPr lang="en-US" sz="1300" dirty="0">
                <a:solidFill>
                  <a:srgbClr val="002060"/>
                </a:solidFill>
                <a:latin typeface="Arial" panose="020B0604020202020204" pitchFamily="34" charset="0"/>
                <a:cs typeface="Arial" panose="020B0604020202020204" pitchFamily="34" charset="0"/>
              </a:rPr>
            </a:br>
            <a:r>
              <a:rPr lang="en-US" sz="1300" dirty="0">
                <a:solidFill>
                  <a:srgbClr val="002060"/>
                </a:solidFill>
                <a:latin typeface="Arial" panose="020B0604020202020204" pitchFamily="34" charset="0"/>
                <a:cs typeface="Arial" panose="020B0604020202020204" pitchFamily="34" charset="0"/>
              </a:rPr>
              <a:t>Using OGC Standards</a:t>
            </a:r>
          </a:p>
        </p:txBody>
      </p:sp>
      <p:sp>
        <p:nvSpPr>
          <p:cNvPr id="11" name="Rectangle 10">
            <a:extLst>
              <a:ext uri="{FF2B5EF4-FFF2-40B4-BE49-F238E27FC236}">
                <a16:creationId xmlns:a16="http://schemas.microsoft.com/office/drawing/2014/main" id="{72FA931E-6744-4E45-A638-6E03ED306DCF}"/>
              </a:ext>
            </a:extLst>
          </p:cNvPr>
          <p:cNvSpPr/>
          <p:nvPr/>
        </p:nvSpPr>
        <p:spPr>
          <a:xfrm>
            <a:off x="6372319" y="3395169"/>
            <a:ext cx="3269311" cy="692497"/>
          </a:xfrm>
          <a:prstGeom prst="rect">
            <a:avLst/>
          </a:prstGeom>
        </p:spPr>
        <p:txBody>
          <a:bodyPr wrap="square">
            <a:spAutoFit/>
          </a:bodyPr>
          <a:lstStyle/>
          <a:p>
            <a:r>
              <a:rPr lang="en-US" sz="1300" dirty="0">
                <a:solidFill>
                  <a:srgbClr val="002060"/>
                </a:solidFill>
                <a:latin typeface="Arial" panose="020B0604020202020204" pitchFamily="34" charset="0"/>
                <a:cs typeface="Arial" panose="020B0604020202020204" pitchFamily="34" charset="0"/>
              </a:rPr>
              <a:t>120+ Innovation Initiatives</a:t>
            </a:r>
          </a:p>
          <a:p>
            <a:r>
              <a:rPr lang="en-US" sz="1300" dirty="0">
                <a:solidFill>
                  <a:srgbClr val="002060"/>
                </a:solidFill>
                <a:latin typeface="Arial" panose="020B0604020202020204" pitchFamily="34" charset="0"/>
                <a:cs typeface="Arial" panose="020B0604020202020204" pitchFamily="34" charset="0"/>
              </a:rPr>
              <a:t>380+ Technical reports</a:t>
            </a:r>
          </a:p>
          <a:p>
            <a:r>
              <a:rPr lang="en-US" sz="1300" dirty="0">
                <a:solidFill>
                  <a:srgbClr val="002060"/>
                </a:solidFill>
                <a:latin typeface="Arial" panose="020B0604020202020204" pitchFamily="34" charset="0"/>
                <a:cs typeface="Arial" panose="020B0604020202020204" pitchFamily="34" charset="0"/>
              </a:rPr>
              <a:t>Quarterly Tech Trends monitoring</a:t>
            </a:r>
          </a:p>
        </p:txBody>
      </p:sp>
      <p:sp>
        <p:nvSpPr>
          <p:cNvPr id="12" name="Rectangle 11">
            <a:extLst>
              <a:ext uri="{FF2B5EF4-FFF2-40B4-BE49-F238E27FC236}">
                <a16:creationId xmlns:a16="http://schemas.microsoft.com/office/drawing/2014/main" id="{0FEB6769-FC11-4E4F-9421-8361D2563F67}"/>
              </a:ext>
            </a:extLst>
          </p:cNvPr>
          <p:cNvSpPr/>
          <p:nvPr/>
        </p:nvSpPr>
        <p:spPr>
          <a:xfrm>
            <a:off x="6372319" y="1183180"/>
            <a:ext cx="2665616" cy="369332"/>
          </a:xfrm>
          <a:prstGeom prst="rect">
            <a:avLst/>
          </a:prstGeom>
        </p:spPr>
        <p:txBody>
          <a:bodyPr wrap="square">
            <a:spAutoFit/>
          </a:bodyPr>
          <a:lstStyle/>
          <a:p>
            <a:r>
              <a:rPr lang="en-US" sz="1800" b="1" dirty="0">
                <a:solidFill>
                  <a:srgbClr val="002060"/>
                </a:solidFill>
                <a:latin typeface="Arial" panose="020B0604020202020204" pitchFamily="34" charset="0"/>
                <a:cs typeface="Arial" panose="020B0604020202020204" pitchFamily="34" charset="0"/>
              </a:rPr>
              <a:t>Community</a:t>
            </a:r>
            <a:endParaRPr lang="en-US" b="1" dirty="0">
              <a:solidFill>
                <a:srgbClr val="002060"/>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74397552-9459-49DC-AA9E-DAC622D0F48D}"/>
              </a:ext>
            </a:extLst>
          </p:cNvPr>
          <p:cNvSpPr txBox="1"/>
          <p:nvPr/>
        </p:nvSpPr>
        <p:spPr>
          <a:xfrm>
            <a:off x="6393145" y="1522001"/>
            <a:ext cx="3224648" cy="1492716"/>
          </a:xfrm>
          <a:prstGeom prst="rect">
            <a:avLst/>
          </a:prstGeom>
          <a:noFill/>
        </p:spPr>
        <p:txBody>
          <a:bodyPr wrap="square" rtlCol="0">
            <a:spAutoFit/>
          </a:bodyPr>
          <a:lstStyle/>
          <a:p>
            <a:r>
              <a:rPr lang="en-US" sz="1300" dirty="0">
                <a:solidFill>
                  <a:srgbClr val="002060"/>
                </a:solidFill>
                <a:latin typeface="Arial" panose="020B0604020202020204" pitchFamily="34" charset="0"/>
                <a:cs typeface="Arial" panose="020B0604020202020204" pitchFamily="34" charset="0"/>
              </a:rPr>
              <a:t>500+ International Members</a:t>
            </a:r>
          </a:p>
          <a:p>
            <a:r>
              <a:rPr lang="en-US" sz="1300" dirty="0">
                <a:solidFill>
                  <a:srgbClr val="002060"/>
                </a:solidFill>
                <a:latin typeface="Arial" panose="020B0604020202020204" pitchFamily="34" charset="0"/>
                <a:cs typeface="Arial" panose="020B0604020202020204" pitchFamily="34" charset="0"/>
              </a:rPr>
              <a:t>110+ Member Meetings</a:t>
            </a:r>
          </a:p>
          <a:p>
            <a:r>
              <a:rPr lang="en-US" sz="1300" dirty="0">
                <a:solidFill>
                  <a:srgbClr val="002060"/>
                </a:solidFill>
                <a:latin typeface="Arial" panose="020B0604020202020204" pitchFamily="34" charset="0"/>
                <a:cs typeface="Arial" panose="020B0604020202020204" pitchFamily="34" charset="0"/>
              </a:rPr>
              <a:t>60+ Alliance and Liaison partners</a:t>
            </a:r>
          </a:p>
          <a:p>
            <a:r>
              <a:rPr lang="en-US" sz="1300" dirty="0">
                <a:solidFill>
                  <a:srgbClr val="002060"/>
                </a:solidFill>
                <a:latin typeface="Arial" panose="020B0604020202020204" pitchFamily="34" charset="0"/>
                <a:cs typeface="Arial" panose="020B0604020202020204" pitchFamily="34" charset="0"/>
              </a:rPr>
              <a:t>50+ Standards Working Groups</a:t>
            </a:r>
          </a:p>
          <a:p>
            <a:r>
              <a:rPr lang="en-US" sz="1300" dirty="0">
                <a:solidFill>
                  <a:srgbClr val="002060"/>
                </a:solidFill>
                <a:latin typeface="Arial" panose="020B0604020202020204" pitchFamily="34" charset="0"/>
                <a:cs typeface="Arial" panose="020B0604020202020204" pitchFamily="34" charset="0"/>
              </a:rPr>
              <a:t>45+ Domain Working Groups</a:t>
            </a:r>
          </a:p>
          <a:p>
            <a:r>
              <a:rPr lang="en-US" sz="1300" dirty="0">
                <a:solidFill>
                  <a:srgbClr val="002060"/>
                </a:solidFill>
                <a:latin typeface="Arial" panose="020B0604020202020204" pitchFamily="34" charset="0"/>
                <a:cs typeface="Arial" panose="020B0604020202020204" pitchFamily="34" charset="0"/>
              </a:rPr>
              <a:t>25+ Years of Not for Profit Work</a:t>
            </a:r>
            <a:br>
              <a:rPr lang="en-US" sz="1300" dirty="0">
                <a:solidFill>
                  <a:srgbClr val="002060"/>
                </a:solidFill>
                <a:latin typeface="Arial" panose="020B0604020202020204" pitchFamily="34" charset="0"/>
                <a:cs typeface="Arial" panose="020B0604020202020204" pitchFamily="34" charset="0"/>
              </a:rPr>
            </a:br>
            <a:r>
              <a:rPr lang="en-US" sz="1300" dirty="0">
                <a:solidFill>
                  <a:srgbClr val="002060"/>
                </a:solidFill>
                <a:latin typeface="Arial" panose="020B0604020202020204" pitchFamily="34" charset="0"/>
                <a:cs typeface="Arial" panose="020B0604020202020204" pitchFamily="34" charset="0"/>
              </a:rPr>
              <a:t>10+ Regional and Country Forums</a:t>
            </a:r>
          </a:p>
        </p:txBody>
      </p:sp>
      <p:sp>
        <p:nvSpPr>
          <p:cNvPr id="14" name="Slide Number Placeholder 13">
            <a:extLst>
              <a:ext uri="{FF2B5EF4-FFF2-40B4-BE49-F238E27FC236}">
                <a16:creationId xmlns:a16="http://schemas.microsoft.com/office/drawing/2014/main" id="{E7BC80EE-6369-4AE5-9BDE-F69BFE75DE01}"/>
              </a:ext>
            </a:extLst>
          </p:cNvPr>
          <p:cNvSpPr>
            <a:spLocks noGrp="1"/>
          </p:cNvSpPr>
          <p:nvPr>
            <p:ph type="sldNum" sz="quarter" idx="4"/>
          </p:nvPr>
        </p:nvSpPr>
        <p:spPr>
          <a:xfrm>
            <a:off x="9203581" y="6503611"/>
            <a:ext cx="2743200" cy="365125"/>
          </a:xfrm>
        </p:spPr>
        <p:txBody>
          <a:bodyPr/>
          <a:lstStyle/>
          <a:p>
            <a:fld id="{0F9F7EA0-3F56-4C7E-9B2D-3423B3AF0281}" type="slidenum">
              <a:rPr lang="en-US" smtClean="0"/>
              <a:pPr/>
              <a:t>17</a:t>
            </a:fld>
            <a:endParaRPr lang="en-US" dirty="0"/>
          </a:p>
        </p:txBody>
      </p:sp>
    </p:spTree>
    <p:extLst>
      <p:ext uri="{BB962C8B-B14F-4D97-AF65-F5344CB8AC3E}">
        <p14:creationId xmlns:p14="http://schemas.microsoft.com/office/powerpoint/2010/main" val="135714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94DB8-1B89-4FB6-B536-8B226A627B40}"/>
              </a:ext>
            </a:extLst>
          </p:cNvPr>
          <p:cNvSpPr>
            <a:spLocks noGrp="1"/>
          </p:cNvSpPr>
          <p:nvPr>
            <p:ph type="title"/>
          </p:nvPr>
        </p:nvSpPr>
        <p:spPr/>
        <p:txBody>
          <a:bodyPr/>
          <a:lstStyle/>
          <a:p>
            <a:r>
              <a:rPr lang="en-US" dirty="0"/>
              <a:t>BLUF</a:t>
            </a:r>
          </a:p>
        </p:txBody>
      </p:sp>
      <p:graphicFrame>
        <p:nvGraphicFramePr>
          <p:cNvPr id="3" name="Table 3">
            <a:extLst>
              <a:ext uri="{FF2B5EF4-FFF2-40B4-BE49-F238E27FC236}">
                <a16:creationId xmlns:a16="http://schemas.microsoft.com/office/drawing/2014/main" id="{5531D1D4-32AC-4C1D-8F79-0BD47D253FD5}"/>
              </a:ext>
            </a:extLst>
          </p:cNvPr>
          <p:cNvGraphicFramePr>
            <a:graphicFrameLocks noGrp="1"/>
          </p:cNvGraphicFramePr>
          <p:nvPr/>
        </p:nvGraphicFramePr>
        <p:xfrm>
          <a:off x="538951" y="1440285"/>
          <a:ext cx="11221081" cy="4179021"/>
        </p:xfrm>
        <a:graphic>
          <a:graphicData uri="http://schemas.openxmlformats.org/drawingml/2006/table">
            <a:tbl>
              <a:tblPr firstRow="1" bandRow="1">
                <a:tableStyleId>{073A0DAA-6AF3-43AB-8588-CEC1D06C72B9}</a:tableStyleId>
              </a:tblPr>
              <a:tblGrid>
                <a:gridCol w="5292620">
                  <a:extLst>
                    <a:ext uri="{9D8B030D-6E8A-4147-A177-3AD203B41FA5}">
                      <a16:colId xmlns:a16="http://schemas.microsoft.com/office/drawing/2014/main" val="1525729632"/>
                    </a:ext>
                  </a:extLst>
                </a:gridCol>
                <a:gridCol w="5928461">
                  <a:extLst>
                    <a:ext uri="{9D8B030D-6E8A-4147-A177-3AD203B41FA5}">
                      <a16:colId xmlns:a16="http://schemas.microsoft.com/office/drawing/2014/main" val="1763781995"/>
                    </a:ext>
                  </a:extLst>
                </a:gridCol>
              </a:tblGrid>
              <a:tr h="379911">
                <a:tc>
                  <a:txBody>
                    <a:bodyPr/>
                    <a:lstStyle/>
                    <a:p>
                      <a:pPr algn="ctr"/>
                      <a:r>
                        <a:rPr lang="en-US" dirty="0"/>
                        <a:t>URI</a:t>
                      </a:r>
                    </a:p>
                  </a:txBody>
                  <a:tcPr/>
                </a:tc>
                <a:tc>
                  <a:txBody>
                    <a:bodyPr/>
                    <a:lstStyle/>
                    <a:p>
                      <a:pPr algn="ctr"/>
                      <a:r>
                        <a:rPr lang="en-US" dirty="0"/>
                        <a:t>Resource</a:t>
                      </a:r>
                    </a:p>
                  </a:txBody>
                  <a:tcPr/>
                </a:tc>
                <a:extLst>
                  <a:ext uri="{0D108BD9-81ED-4DB2-BD59-A6C34878D82A}">
                    <a16:rowId xmlns:a16="http://schemas.microsoft.com/office/drawing/2014/main" val="2912335931"/>
                  </a:ext>
                </a:extLst>
              </a:tr>
              <a:tr h="379911">
                <a:tc>
                  <a:txBody>
                    <a:bodyPr/>
                    <a:lstStyle/>
                    <a:p>
                      <a:r>
                        <a:rPr lang="en-US" dirty="0"/>
                        <a:t>“/”</a:t>
                      </a:r>
                    </a:p>
                  </a:txBody>
                  <a:tcPr/>
                </a:tc>
                <a:tc>
                  <a:txBody>
                    <a:bodyPr/>
                    <a:lstStyle/>
                    <a:p>
                      <a:r>
                        <a:rPr lang="en-US" dirty="0">
                          <a:hlinkClick r:id="rId2" action="ppaction://hlinksldjump"/>
                        </a:rPr>
                        <a:t>Landing Page </a:t>
                      </a:r>
                      <a:r>
                        <a:rPr lang="en-US" dirty="0"/>
                        <a:t>– root of the API resource tree</a:t>
                      </a:r>
                    </a:p>
                  </a:txBody>
                  <a:tcPr/>
                </a:tc>
                <a:extLst>
                  <a:ext uri="{0D108BD9-81ED-4DB2-BD59-A6C34878D82A}">
                    <a16:rowId xmlns:a16="http://schemas.microsoft.com/office/drawing/2014/main" val="2600200917"/>
                  </a:ext>
                </a:extLst>
              </a:tr>
              <a:tr h="379911">
                <a:tc>
                  <a:txBody>
                    <a:bodyPr/>
                    <a:lstStyle/>
                    <a:p>
                      <a:r>
                        <a:rPr lang="en-US" dirty="0"/>
                        <a:t>“/</a:t>
                      </a:r>
                      <a:r>
                        <a:rPr lang="en-US" dirty="0" err="1"/>
                        <a:t>api</a:t>
                      </a:r>
                      <a:r>
                        <a:rPr lang="en-US" dirty="0"/>
                        <a:t>”</a:t>
                      </a:r>
                    </a:p>
                  </a:txBody>
                  <a:tcPr/>
                </a:tc>
                <a:tc>
                  <a:txBody>
                    <a:bodyPr/>
                    <a:lstStyle/>
                    <a:p>
                      <a:r>
                        <a:rPr lang="en-US" dirty="0">
                          <a:hlinkClick r:id="rId3" action="ppaction://hlinksldjump"/>
                        </a:rPr>
                        <a:t>API Definition</a:t>
                      </a:r>
                      <a:endParaRPr lang="en-US" dirty="0"/>
                    </a:p>
                  </a:txBody>
                  <a:tcPr/>
                </a:tc>
                <a:extLst>
                  <a:ext uri="{0D108BD9-81ED-4DB2-BD59-A6C34878D82A}">
                    <a16:rowId xmlns:a16="http://schemas.microsoft.com/office/drawing/2014/main" val="2862350480"/>
                  </a:ext>
                </a:extLst>
              </a:tr>
              <a:tr h="379911">
                <a:tc>
                  <a:txBody>
                    <a:bodyPr/>
                    <a:lstStyle/>
                    <a:p>
                      <a:r>
                        <a:rPr lang="en-US" dirty="0"/>
                        <a:t>“/conformance”</a:t>
                      </a:r>
                    </a:p>
                  </a:txBody>
                  <a:tcPr/>
                </a:tc>
                <a:tc>
                  <a:txBody>
                    <a:bodyPr/>
                    <a:lstStyle/>
                    <a:p>
                      <a:r>
                        <a:rPr lang="en-US" dirty="0">
                          <a:hlinkClick r:id="rId4" action="ppaction://hlinksldjump"/>
                        </a:rPr>
                        <a:t>Conformance </a:t>
                      </a:r>
                      <a:r>
                        <a:rPr lang="en-US" dirty="0"/>
                        <a:t>Classes</a:t>
                      </a:r>
                    </a:p>
                  </a:txBody>
                  <a:tcPr/>
                </a:tc>
                <a:extLst>
                  <a:ext uri="{0D108BD9-81ED-4DB2-BD59-A6C34878D82A}">
                    <a16:rowId xmlns:a16="http://schemas.microsoft.com/office/drawing/2014/main" val="2547269912"/>
                  </a:ext>
                </a:extLst>
              </a:tr>
              <a:tr h="379911">
                <a:tc>
                  <a:txBody>
                    <a:bodyPr/>
                    <a:lstStyle/>
                    <a:p>
                      <a:r>
                        <a:rPr lang="en-US" dirty="0"/>
                        <a:t>“/collections”</a:t>
                      </a:r>
                    </a:p>
                  </a:txBody>
                  <a:tcPr/>
                </a:tc>
                <a:tc>
                  <a:txBody>
                    <a:bodyPr/>
                    <a:lstStyle/>
                    <a:p>
                      <a:r>
                        <a:rPr lang="en-US" dirty="0">
                          <a:hlinkClick r:id="rId5" action="ppaction://hlinksldjump"/>
                        </a:rPr>
                        <a:t>Geospatial Data </a:t>
                      </a:r>
                      <a:r>
                        <a:rPr lang="en-US" dirty="0"/>
                        <a:t>– a collection of collections</a:t>
                      </a:r>
                    </a:p>
                  </a:txBody>
                  <a:tcPr/>
                </a:tc>
                <a:extLst>
                  <a:ext uri="{0D108BD9-81ED-4DB2-BD59-A6C34878D82A}">
                    <a16:rowId xmlns:a16="http://schemas.microsoft.com/office/drawing/2014/main" val="2468870735"/>
                  </a:ext>
                </a:extLst>
              </a:tr>
              <a:tr h="379911">
                <a:tc>
                  <a:txBody>
                    <a:bodyPr/>
                    <a:lstStyle/>
                    <a:p>
                      <a:r>
                        <a:rPr lang="en-US" dirty="0"/>
                        <a:t>“/collections/{</a:t>
                      </a:r>
                      <a:r>
                        <a:rPr lang="en-US" dirty="0" err="1"/>
                        <a:t>collectionId</a:t>
                      </a:r>
                      <a:r>
                        <a:rPr lang="en-US" dirty="0"/>
                        <a:t>}”</a:t>
                      </a:r>
                    </a:p>
                  </a:txBody>
                  <a:tcPr/>
                </a:tc>
                <a:tc>
                  <a:txBody>
                    <a:bodyPr/>
                    <a:lstStyle/>
                    <a:p>
                      <a:r>
                        <a:rPr lang="en-US" dirty="0"/>
                        <a:t>Information about a single </a:t>
                      </a:r>
                      <a:r>
                        <a:rPr lang="en-US" dirty="0">
                          <a:hlinkClick r:id="rId6" action="ppaction://hlinksldjump"/>
                        </a:rPr>
                        <a:t>collection</a:t>
                      </a:r>
                      <a:endParaRPr lang="en-US" dirty="0"/>
                    </a:p>
                  </a:txBody>
                  <a:tcPr/>
                </a:tc>
                <a:extLst>
                  <a:ext uri="{0D108BD9-81ED-4DB2-BD59-A6C34878D82A}">
                    <a16:rowId xmlns:a16="http://schemas.microsoft.com/office/drawing/2014/main" val="1236823171"/>
                  </a:ext>
                </a:extLst>
              </a:tr>
              <a:tr h="379911">
                <a:tc>
                  <a:txBody>
                    <a:bodyPr/>
                    <a:lstStyle/>
                    <a:p>
                      <a:r>
                        <a:rPr lang="en-US" dirty="0"/>
                        <a:t>“/collections/{</a:t>
                      </a:r>
                      <a:r>
                        <a:rPr lang="en-US" dirty="0" err="1"/>
                        <a:t>collectionId</a:t>
                      </a:r>
                      <a:r>
                        <a:rPr lang="en-US" dirty="0"/>
                        <a:t>}/coverage”</a:t>
                      </a:r>
                    </a:p>
                  </a:txBody>
                  <a:tcPr/>
                </a:tc>
                <a:tc>
                  <a:txBody>
                    <a:bodyPr/>
                    <a:lstStyle/>
                    <a:p>
                      <a:r>
                        <a:rPr lang="en-US" dirty="0"/>
                        <a:t>The full CIS-conformant </a:t>
                      </a:r>
                      <a:r>
                        <a:rPr lang="en-US" dirty="0">
                          <a:hlinkClick r:id="rId7" action="ppaction://hlinksldjump"/>
                        </a:rPr>
                        <a:t>coverage</a:t>
                      </a:r>
                      <a:endParaRPr lang="en-US" dirty="0"/>
                    </a:p>
                  </a:txBody>
                  <a:tcPr/>
                </a:tc>
                <a:extLst>
                  <a:ext uri="{0D108BD9-81ED-4DB2-BD59-A6C34878D82A}">
                    <a16:rowId xmlns:a16="http://schemas.microsoft.com/office/drawing/2014/main" val="2126342072"/>
                  </a:ext>
                </a:extLst>
              </a:tr>
              <a:tr h="3799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“/collections/{</a:t>
                      </a:r>
                      <a:r>
                        <a:rPr lang="en-US" dirty="0" err="1"/>
                        <a:t>collectionId</a:t>
                      </a:r>
                      <a:r>
                        <a:rPr lang="en-US" dirty="0"/>
                        <a:t>}/coverage/</a:t>
                      </a:r>
                      <a:r>
                        <a:rPr lang="en-US" dirty="0" err="1"/>
                        <a:t>domainset</a:t>
                      </a:r>
                      <a:r>
                        <a:rPr lang="en-US" dirty="0"/>
                        <a:t>”</a:t>
                      </a:r>
                    </a:p>
                  </a:txBody>
                  <a:tcPr/>
                </a:tc>
                <a:tc>
                  <a:txBody>
                    <a:bodyPr/>
                    <a:lstStyle/>
                    <a:p>
                      <a:r>
                        <a:rPr lang="en-US" dirty="0"/>
                        <a:t>The </a:t>
                      </a:r>
                      <a:r>
                        <a:rPr lang="en-US" dirty="0">
                          <a:hlinkClick r:id="rId8" action="ppaction://hlinksldjump"/>
                        </a:rPr>
                        <a:t>Domain Set </a:t>
                      </a:r>
                      <a:r>
                        <a:rPr lang="en-US" dirty="0"/>
                        <a:t>from the CIS coverage</a:t>
                      </a:r>
                    </a:p>
                  </a:txBody>
                  <a:tcPr/>
                </a:tc>
                <a:extLst>
                  <a:ext uri="{0D108BD9-81ED-4DB2-BD59-A6C34878D82A}">
                    <a16:rowId xmlns:a16="http://schemas.microsoft.com/office/drawing/2014/main" val="315164452"/>
                  </a:ext>
                </a:extLst>
              </a:tr>
              <a:tr h="3799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“/collections/{</a:t>
                      </a:r>
                      <a:r>
                        <a:rPr lang="en-US" dirty="0" err="1"/>
                        <a:t>collectionId</a:t>
                      </a:r>
                      <a:r>
                        <a:rPr lang="en-US" dirty="0"/>
                        <a:t>}/coverage/</a:t>
                      </a:r>
                      <a:r>
                        <a:rPr lang="en-US" dirty="0" err="1"/>
                        <a:t>rangetype</a:t>
                      </a:r>
                      <a:r>
                        <a:rPr lang="en-US" dirty="0"/>
                        <a:t>”</a:t>
                      </a:r>
                    </a:p>
                  </a:txBody>
                  <a:tcPr/>
                </a:tc>
                <a:tc>
                  <a:txBody>
                    <a:bodyPr/>
                    <a:lstStyle/>
                    <a:p>
                      <a:r>
                        <a:rPr lang="en-US" dirty="0"/>
                        <a:t>The </a:t>
                      </a:r>
                      <a:r>
                        <a:rPr lang="en-US" dirty="0">
                          <a:hlinkClick r:id="rId9" action="ppaction://hlinksldjump"/>
                        </a:rPr>
                        <a:t>Range Type </a:t>
                      </a:r>
                      <a:r>
                        <a:rPr lang="en-US" dirty="0"/>
                        <a:t>from the CIS coverage</a:t>
                      </a:r>
                    </a:p>
                  </a:txBody>
                  <a:tcPr/>
                </a:tc>
                <a:extLst>
                  <a:ext uri="{0D108BD9-81ED-4DB2-BD59-A6C34878D82A}">
                    <a16:rowId xmlns:a16="http://schemas.microsoft.com/office/drawing/2014/main" val="1767091939"/>
                  </a:ext>
                </a:extLst>
              </a:tr>
              <a:tr h="3799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“/collections/{</a:t>
                      </a:r>
                      <a:r>
                        <a:rPr lang="en-US" dirty="0" err="1"/>
                        <a:t>collectionId</a:t>
                      </a:r>
                      <a:r>
                        <a:rPr lang="en-US" dirty="0"/>
                        <a:t>}/coverage/</a:t>
                      </a:r>
                      <a:r>
                        <a:rPr lang="en-US" dirty="0" err="1"/>
                        <a:t>rangeset</a:t>
                      </a:r>
                      <a:r>
                        <a:rPr lang="en-US" dirty="0"/>
                        <a:t>”</a:t>
                      </a:r>
                    </a:p>
                  </a:txBody>
                  <a:tcPr/>
                </a:tc>
                <a:tc>
                  <a:txBody>
                    <a:bodyPr/>
                    <a:lstStyle/>
                    <a:p>
                      <a:r>
                        <a:rPr lang="en-US" dirty="0"/>
                        <a:t>The </a:t>
                      </a:r>
                      <a:r>
                        <a:rPr lang="en-US" dirty="0">
                          <a:hlinkClick r:id="rId10" action="ppaction://hlinksldjump"/>
                        </a:rPr>
                        <a:t>Range Set </a:t>
                      </a:r>
                      <a:r>
                        <a:rPr lang="en-US" dirty="0"/>
                        <a:t>from the CIS coverage</a:t>
                      </a:r>
                    </a:p>
                  </a:txBody>
                  <a:tcPr/>
                </a:tc>
                <a:extLst>
                  <a:ext uri="{0D108BD9-81ED-4DB2-BD59-A6C34878D82A}">
                    <a16:rowId xmlns:a16="http://schemas.microsoft.com/office/drawing/2014/main" val="3785299945"/>
                  </a:ext>
                </a:extLst>
              </a:tr>
              <a:tr h="3799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“/collections/{</a:t>
                      </a:r>
                      <a:r>
                        <a:rPr lang="en-US" dirty="0" err="1"/>
                        <a:t>collectionId</a:t>
                      </a:r>
                      <a:r>
                        <a:rPr lang="en-US" dirty="0"/>
                        <a:t>}/coverage/metadata”</a:t>
                      </a:r>
                    </a:p>
                  </a:txBody>
                  <a:tcPr/>
                </a:tc>
                <a:tc>
                  <a:txBody>
                    <a:bodyPr/>
                    <a:lstStyle/>
                    <a:p>
                      <a:r>
                        <a:rPr lang="en-US" dirty="0"/>
                        <a:t>The </a:t>
                      </a:r>
                      <a:r>
                        <a:rPr lang="en-US" dirty="0">
                          <a:hlinkClick r:id="rId11" action="ppaction://hlinksldjump"/>
                        </a:rPr>
                        <a:t>Metadata </a:t>
                      </a:r>
                      <a:r>
                        <a:rPr lang="en-US" dirty="0"/>
                        <a:t>from the CIS coverage</a:t>
                      </a:r>
                    </a:p>
                  </a:txBody>
                  <a:tcPr/>
                </a:tc>
                <a:extLst>
                  <a:ext uri="{0D108BD9-81ED-4DB2-BD59-A6C34878D82A}">
                    <a16:rowId xmlns:a16="http://schemas.microsoft.com/office/drawing/2014/main" val="2843717998"/>
                  </a:ext>
                </a:extLst>
              </a:tr>
            </a:tbl>
          </a:graphicData>
        </a:graphic>
      </p:graphicFrame>
    </p:spTree>
    <p:extLst>
      <p:ext uri="{BB962C8B-B14F-4D97-AF65-F5344CB8AC3E}">
        <p14:creationId xmlns:p14="http://schemas.microsoft.com/office/powerpoint/2010/main" val="1884370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Landing Page</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8"/>
            <a:ext cx="10515600" cy="5224710"/>
          </a:xfrm>
        </p:spPr>
        <p:txBody>
          <a:bodyPr>
            <a:normAutofit fontScale="92500" lnSpcReduction="20000"/>
          </a:bodyPr>
          <a:lstStyle/>
          <a:p>
            <a:r>
              <a:rPr lang="en-US" sz="2000" dirty="0"/>
              <a:t>Access:</a:t>
            </a:r>
          </a:p>
          <a:p>
            <a:pPr lvl="1"/>
            <a:r>
              <a:rPr lang="en-US" sz="1800" dirty="0"/>
              <a:t>HTTP GET</a:t>
            </a:r>
          </a:p>
          <a:p>
            <a:pPr lvl="1"/>
            <a:r>
              <a:rPr lang="en-US" sz="1800" dirty="0"/>
              <a:t>Has a required path (“/”)</a:t>
            </a:r>
          </a:p>
          <a:p>
            <a:pPr lvl="1"/>
            <a:r>
              <a:rPr lang="en-US" sz="1800" dirty="0"/>
              <a:t>There are no defined link relation types</a:t>
            </a:r>
          </a:p>
          <a:p>
            <a:r>
              <a:rPr lang="en-US" sz="2000" dirty="0"/>
              <a:t>Required of all OGC Web APIs</a:t>
            </a:r>
          </a:p>
          <a:p>
            <a:r>
              <a:rPr lang="en-US" sz="2000" dirty="0"/>
              <a:t>Landing Page Resource</a:t>
            </a:r>
          </a:p>
          <a:p>
            <a:pPr lvl="1"/>
            <a:r>
              <a:rPr lang="en-US" sz="1800" dirty="0"/>
              <a:t>Description: This is the root resource of an API. It serves as the root node of the API Resource tree and provides the information needed to navigate all of the resources exposed through the API.</a:t>
            </a:r>
          </a:p>
          <a:p>
            <a:pPr lvl="1"/>
            <a:r>
              <a:rPr lang="en-US" sz="1800" dirty="0"/>
              <a:t>Key elements:</a:t>
            </a:r>
          </a:p>
          <a:p>
            <a:pPr lvl="2"/>
            <a:r>
              <a:rPr lang="en-US" sz="1600" dirty="0"/>
              <a:t>Descriptive metadata for the API</a:t>
            </a:r>
          </a:p>
          <a:p>
            <a:pPr lvl="2"/>
            <a:r>
              <a:rPr lang="en-US" sz="1600" dirty="0"/>
              <a:t>Links to the next level of resources</a:t>
            </a:r>
          </a:p>
          <a:p>
            <a:pPr lvl="2"/>
            <a:r>
              <a:rPr lang="en-US" sz="1600" dirty="0"/>
              <a:t>Mandatory links to the `API Definition` and `Conformance` resources</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dirty="0"/>
          </a:p>
        </p:txBody>
      </p:sp>
    </p:spTree>
    <p:extLst>
      <p:ext uri="{BB962C8B-B14F-4D97-AF65-F5344CB8AC3E}">
        <p14:creationId xmlns:p14="http://schemas.microsoft.com/office/powerpoint/2010/main" val="38996562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API Definition</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7"/>
            <a:ext cx="10515600" cy="5304223"/>
          </a:xfrm>
        </p:spPr>
        <p:txBody>
          <a:bodyPr>
            <a:normAutofit/>
          </a:bodyPr>
          <a:lstStyle/>
          <a:p>
            <a:r>
              <a:rPr lang="en-US" sz="2000" dirty="0"/>
              <a:t>Access:</a:t>
            </a:r>
          </a:p>
          <a:p>
            <a:pPr lvl="1"/>
            <a:r>
              <a:rPr lang="en-US" sz="1800" dirty="0"/>
              <a:t>HTTP GET</a:t>
            </a:r>
          </a:p>
          <a:p>
            <a:pPr lvl="1"/>
            <a:r>
              <a:rPr lang="en-US" sz="1800" dirty="0"/>
              <a:t>Has a recommended path (“/</a:t>
            </a:r>
            <a:r>
              <a:rPr lang="en-US" sz="1800" dirty="0" err="1"/>
              <a:t>api</a:t>
            </a:r>
            <a:r>
              <a:rPr lang="en-US" sz="1800" dirty="0"/>
              <a:t>”)</a:t>
            </a:r>
          </a:p>
          <a:p>
            <a:pPr lvl="1"/>
            <a:r>
              <a:rPr lang="en-US" sz="1800" dirty="0"/>
              <a:t>Has two defined link relation types</a:t>
            </a:r>
          </a:p>
          <a:p>
            <a:pPr lvl="2"/>
            <a:r>
              <a:rPr lang="en-US" sz="1600" dirty="0"/>
              <a:t>Service-desc: geared toward machine consumption</a:t>
            </a:r>
          </a:p>
          <a:p>
            <a:pPr lvl="2"/>
            <a:r>
              <a:rPr lang="en-US" sz="1600" dirty="0"/>
              <a:t>Service-doc: geared toward human consumption</a:t>
            </a:r>
          </a:p>
          <a:p>
            <a:r>
              <a:rPr lang="en-US" sz="2000" dirty="0"/>
              <a:t>Required of all OGC Web APIs</a:t>
            </a:r>
          </a:p>
          <a:p>
            <a:r>
              <a:rPr lang="en-US" sz="2000" dirty="0"/>
              <a:t>API Definition Resource</a:t>
            </a:r>
          </a:p>
          <a:p>
            <a:pPr lvl="1"/>
            <a:r>
              <a:rPr lang="en-US" sz="1800" dirty="0"/>
              <a:t>Description: Provides a detailed description of the API as an aid to the client, enabling them to evaluate and efficiently use the resources provided.</a:t>
            </a:r>
          </a:p>
          <a:p>
            <a:pPr lvl="1"/>
            <a:r>
              <a:rPr lang="en-US" sz="1800" dirty="0"/>
              <a:t>To avoid lock-in, the API Definition technique is specified in a separate conformance class.</a:t>
            </a:r>
          </a:p>
          <a:p>
            <a:pPr lvl="1"/>
            <a:r>
              <a:rPr lang="en-US" sz="1800" dirty="0"/>
              <a:t>Currently the only API Definition resource type supported is </a:t>
            </a:r>
            <a:r>
              <a:rPr lang="en-US" sz="1800" dirty="0" err="1"/>
              <a:t>OpenAPI</a:t>
            </a:r>
            <a:r>
              <a:rPr lang="en-US" sz="1800" dirty="0"/>
              <a:t> 3.0.</a:t>
            </a:r>
          </a:p>
          <a:p>
            <a:pPr lvl="1"/>
            <a:endParaRPr lang="en-US" dirty="0"/>
          </a:p>
        </p:txBody>
      </p:sp>
    </p:spTree>
    <p:extLst>
      <p:ext uri="{BB962C8B-B14F-4D97-AF65-F5344CB8AC3E}">
        <p14:creationId xmlns:p14="http://schemas.microsoft.com/office/powerpoint/2010/main" val="1830428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Conformance</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7"/>
            <a:ext cx="10515600" cy="5277719"/>
          </a:xfrm>
        </p:spPr>
        <p:txBody>
          <a:bodyPr>
            <a:normAutofit/>
          </a:bodyPr>
          <a:lstStyle/>
          <a:p>
            <a:r>
              <a:rPr lang="en-US" sz="2000" dirty="0"/>
              <a:t>Access:</a:t>
            </a:r>
          </a:p>
          <a:p>
            <a:pPr lvl="1"/>
            <a:r>
              <a:rPr lang="en-US" sz="2000" dirty="0"/>
              <a:t>HTTP GET</a:t>
            </a:r>
          </a:p>
          <a:p>
            <a:pPr lvl="1"/>
            <a:r>
              <a:rPr lang="en-US" sz="2000" dirty="0"/>
              <a:t>Has a required path (“/conformance”)</a:t>
            </a:r>
          </a:p>
          <a:p>
            <a:pPr lvl="1"/>
            <a:r>
              <a:rPr lang="en-US" sz="2000" dirty="0"/>
              <a:t>Uses `conformance` link relation type</a:t>
            </a:r>
          </a:p>
          <a:p>
            <a:r>
              <a:rPr lang="en-US" sz="2000" dirty="0"/>
              <a:t>Required of all OGC Web APIs</a:t>
            </a:r>
          </a:p>
          <a:p>
            <a:r>
              <a:rPr lang="en-US" sz="2000" dirty="0"/>
              <a:t>Conformance Resource</a:t>
            </a:r>
          </a:p>
          <a:p>
            <a:pPr lvl="1"/>
            <a:r>
              <a:rPr lang="en-US" sz="2000" dirty="0"/>
              <a:t>Description: a list of the URIs for all of the OGC conformance classes implemented by this API.</a:t>
            </a:r>
          </a:p>
          <a:p>
            <a:pPr lvl="1"/>
            <a:r>
              <a:rPr lang="en-US" sz="2000" dirty="0"/>
              <a:t>The schema is available in:</a:t>
            </a:r>
          </a:p>
          <a:p>
            <a:pPr lvl="2"/>
            <a:r>
              <a:rPr lang="en-US" dirty="0">
                <a:hlinkClick r:id="rId2"/>
              </a:rPr>
              <a:t>JSON</a:t>
            </a:r>
            <a:endParaRPr lang="en-US" dirty="0"/>
          </a:p>
          <a:p>
            <a:pPr lvl="2"/>
            <a:r>
              <a:rPr lang="en-US" dirty="0">
                <a:hlinkClick r:id="rId3"/>
              </a:rPr>
              <a:t>YAML</a:t>
            </a:r>
            <a:endParaRPr lang="en-US" dirty="0"/>
          </a:p>
        </p:txBody>
      </p:sp>
    </p:spTree>
    <p:extLst>
      <p:ext uri="{BB962C8B-B14F-4D97-AF65-F5344CB8AC3E}">
        <p14:creationId xmlns:p14="http://schemas.microsoft.com/office/powerpoint/2010/main" val="1642224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Collections</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7"/>
            <a:ext cx="10515600" cy="5463249"/>
          </a:xfrm>
        </p:spPr>
        <p:txBody>
          <a:bodyPr>
            <a:normAutofit fontScale="92500" lnSpcReduction="20000"/>
          </a:bodyPr>
          <a:lstStyle/>
          <a:p>
            <a:r>
              <a:rPr lang="en-US" sz="2000" dirty="0"/>
              <a:t>Access:</a:t>
            </a:r>
          </a:p>
          <a:p>
            <a:pPr lvl="1"/>
            <a:r>
              <a:rPr lang="en-US" sz="1800" dirty="0"/>
              <a:t>HTTP GET</a:t>
            </a:r>
          </a:p>
          <a:p>
            <a:pPr lvl="1"/>
            <a:r>
              <a:rPr lang="en-US" sz="1800" dirty="0"/>
              <a:t>Has a required path (“/collections”)</a:t>
            </a:r>
          </a:p>
          <a:p>
            <a:pPr lvl="1"/>
            <a:r>
              <a:rPr lang="fr-FR" sz="1800" dirty="0"/>
              <a:t>Uses `data` </a:t>
            </a:r>
            <a:r>
              <a:rPr lang="fr-FR" sz="1800" dirty="0" err="1"/>
              <a:t>link</a:t>
            </a:r>
            <a:r>
              <a:rPr lang="fr-FR" sz="1800" dirty="0"/>
              <a:t> relation type</a:t>
            </a:r>
          </a:p>
          <a:p>
            <a:r>
              <a:rPr lang="en-US" sz="2000" dirty="0"/>
              <a:t>Required of all API-Coverage implementations</a:t>
            </a:r>
          </a:p>
          <a:p>
            <a:r>
              <a:rPr lang="en-US" sz="2000" dirty="0"/>
              <a:t>Collections Resource</a:t>
            </a:r>
          </a:p>
          <a:p>
            <a:pPr lvl="1"/>
            <a:r>
              <a:rPr lang="en-US" sz="1800" dirty="0"/>
              <a:t>Description: Spatial resources are organized into collections. An API will expose one or more collections. This resource provides access to a collection of collections.</a:t>
            </a:r>
          </a:p>
          <a:p>
            <a:pPr lvl="1"/>
            <a:r>
              <a:rPr lang="en-US" sz="1800" dirty="0"/>
              <a:t>Key elements:</a:t>
            </a:r>
            <a:endParaRPr lang="en-US" sz="1600" dirty="0"/>
          </a:p>
          <a:p>
            <a:pPr lvl="2"/>
            <a:r>
              <a:rPr lang="en-US" sz="1600" dirty="0"/>
              <a:t>Links to the next level of resources</a:t>
            </a:r>
          </a:p>
          <a:p>
            <a:pPr lvl="2"/>
            <a:r>
              <a:rPr lang="en-US" sz="1600" dirty="0"/>
              <a:t>Links to related resources</a:t>
            </a:r>
          </a:p>
          <a:p>
            <a:pPr lvl="2"/>
            <a:r>
              <a:rPr lang="en-US" sz="1600" dirty="0"/>
              <a:t>An array of Collection Information Resources</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dirty="0"/>
          </a:p>
        </p:txBody>
      </p:sp>
    </p:spTree>
    <p:extLst>
      <p:ext uri="{BB962C8B-B14F-4D97-AF65-F5344CB8AC3E}">
        <p14:creationId xmlns:p14="http://schemas.microsoft.com/office/powerpoint/2010/main" val="2707295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Collection (singular)</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7"/>
            <a:ext cx="10515600" cy="5171701"/>
          </a:xfrm>
        </p:spPr>
        <p:txBody>
          <a:bodyPr>
            <a:normAutofit fontScale="92500" lnSpcReduction="20000"/>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a:t>
            </a:r>
          </a:p>
          <a:p>
            <a:pPr lvl="1"/>
            <a:r>
              <a:rPr lang="fr-FR" sz="1800" dirty="0"/>
              <a:t>The `collection` </a:t>
            </a:r>
            <a:r>
              <a:rPr lang="fr-FR" sz="1800" dirty="0" err="1"/>
              <a:t>link</a:t>
            </a:r>
            <a:r>
              <a:rPr lang="fr-FR" sz="1800" dirty="0"/>
              <a:t> relation type </a:t>
            </a:r>
            <a:r>
              <a:rPr lang="fr-FR" sz="1800" dirty="0" err="1"/>
              <a:t>may</a:t>
            </a:r>
            <a:r>
              <a:rPr lang="fr-FR" sz="1800" dirty="0"/>
              <a:t> </a:t>
            </a:r>
            <a:r>
              <a:rPr lang="fr-FR" sz="1800" dirty="0" err="1"/>
              <a:t>be</a:t>
            </a:r>
            <a:r>
              <a:rPr lang="fr-FR" sz="1800" dirty="0"/>
              <a:t> </a:t>
            </a:r>
            <a:r>
              <a:rPr lang="fr-FR" sz="1800" dirty="0" err="1"/>
              <a:t>used</a:t>
            </a:r>
            <a:r>
              <a:rPr lang="fr-FR" sz="1800" dirty="0"/>
              <a:t> but </a:t>
            </a:r>
            <a:r>
              <a:rPr lang="fr-FR" sz="1800" dirty="0" err="1"/>
              <a:t>is</a:t>
            </a:r>
            <a:r>
              <a:rPr lang="fr-FR" sz="1800" dirty="0"/>
              <a:t> not </a:t>
            </a:r>
            <a:r>
              <a:rPr lang="fr-FR" sz="1800" dirty="0" err="1"/>
              <a:t>required</a:t>
            </a:r>
            <a:endParaRPr lang="fr-FR" sz="1800" dirty="0"/>
          </a:p>
          <a:p>
            <a:r>
              <a:rPr lang="en-US" sz="2000" dirty="0"/>
              <a:t>Required of all API-Coverage implementations</a:t>
            </a:r>
          </a:p>
          <a:p>
            <a:r>
              <a:rPr lang="en-US" sz="2000" dirty="0"/>
              <a:t>Collections Resource</a:t>
            </a:r>
          </a:p>
          <a:p>
            <a:pPr lvl="1"/>
            <a:r>
              <a:rPr lang="en-US" sz="1800" dirty="0"/>
              <a:t>Description: A set of metadata which describes a single collection or Coverage. An abbreviated copy of this information is returned for each Coverage in the /collections response.</a:t>
            </a:r>
          </a:p>
          <a:p>
            <a:pPr lvl="1"/>
            <a:r>
              <a:rPr lang="en-US" sz="1800" dirty="0"/>
              <a:t>Key elements:</a:t>
            </a:r>
            <a:endParaRPr lang="en-US" sz="1600" dirty="0"/>
          </a:p>
          <a:p>
            <a:pPr lvl="2"/>
            <a:r>
              <a:rPr lang="en-US" sz="1600" dirty="0"/>
              <a:t>Identifying information</a:t>
            </a:r>
          </a:p>
          <a:p>
            <a:pPr lvl="2"/>
            <a:r>
              <a:rPr lang="en-US" sz="1600" dirty="0"/>
              <a:t>Links to related resources</a:t>
            </a:r>
          </a:p>
          <a:p>
            <a:pPr lvl="2"/>
            <a:r>
              <a:rPr lang="en-US" sz="1600" dirty="0"/>
              <a:t>The spatial and temporal extent of this coverage</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dirty="0"/>
          </a:p>
        </p:txBody>
      </p:sp>
    </p:spTree>
    <p:extLst>
      <p:ext uri="{BB962C8B-B14F-4D97-AF65-F5344CB8AC3E}">
        <p14:creationId xmlns:p14="http://schemas.microsoft.com/office/powerpoint/2010/main" val="1736421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2DB8F-F28D-469E-B629-0D234F1A931F}"/>
              </a:ext>
            </a:extLst>
          </p:cNvPr>
          <p:cNvSpPr>
            <a:spLocks noGrp="1"/>
          </p:cNvSpPr>
          <p:nvPr>
            <p:ph type="title"/>
          </p:nvPr>
        </p:nvSpPr>
        <p:spPr/>
        <p:txBody>
          <a:bodyPr/>
          <a:lstStyle/>
          <a:p>
            <a:r>
              <a:rPr lang="en-US" dirty="0">
                <a:solidFill>
                  <a:schemeClr val="bg1"/>
                </a:solidFill>
              </a:rPr>
              <a:t>What is a Coverage?</a:t>
            </a:r>
          </a:p>
        </p:txBody>
      </p:sp>
      <p:sp>
        <p:nvSpPr>
          <p:cNvPr id="3" name="Content Placeholder 2">
            <a:extLst>
              <a:ext uri="{FF2B5EF4-FFF2-40B4-BE49-F238E27FC236}">
                <a16:creationId xmlns:a16="http://schemas.microsoft.com/office/drawing/2014/main" id="{C005B303-540A-46B4-B2E6-6B378CC59806}"/>
              </a:ext>
            </a:extLst>
          </p:cNvPr>
          <p:cNvSpPr>
            <a:spLocks noGrp="1"/>
          </p:cNvSpPr>
          <p:nvPr>
            <p:ph idx="1"/>
          </p:nvPr>
        </p:nvSpPr>
        <p:spPr>
          <a:xfrm>
            <a:off x="461433" y="980661"/>
            <a:ext cx="11277600" cy="4701682"/>
          </a:xfrm>
        </p:spPr>
        <p:txBody>
          <a:bodyPr>
            <a:normAutofit/>
          </a:bodyPr>
          <a:lstStyle/>
          <a:p>
            <a:pPr marL="0" indent="0" algn="ctr">
              <a:buNone/>
            </a:pPr>
            <a:r>
              <a:rPr lang="en-US" sz="2000" b="0" i="0" u="none" strike="noStrike" baseline="0" dirty="0">
                <a:solidFill>
                  <a:srgbClr val="333333"/>
                </a:solidFill>
                <a:latin typeface="+mj-lt"/>
              </a:rPr>
              <a:t>A </a:t>
            </a:r>
            <a:r>
              <a:rPr lang="en-US" sz="2000" b="0" i="0" u="none" strike="noStrike" baseline="0" dirty="0">
                <a:solidFill>
                  <a:srgbClr val="B22146"/>
                </a:solidFill>
                <a:latin typeface="+mj-lt"/>
              </a:rPr>
              <a:t>Coverage </a:t>
            </a:r>
            <a:r>
              <a:rPr lang="en-US" sz="2000" b="0" i="0" u="none" strike="noStrike" baseline="0" dirty="0">
                <a:solidFill>
                  <a:srgbClr val="333333"/>
                </a:solidFill>
                <a:latin typeface="+mj-lt"/>
              </a:rPr>
              <a:t>is a collection of measured values. The structure of that collection is defined by the </a:t>
            </a:r>
            <a:r>
              <a:rPr lang="en-US" sz="2000" b="0" i="0" u="none" strike="noStrike" baseline="0" dirty="0">
                <a:solidFill>
                  <a:srgbClr val="428CCB"/>
                </a:solidFill>
                <a:latin typeface="+mj-lt"/>
              </a:rPr>
              <a:t>CIS standard</a:t>
            </a:r>
            <a:r>
              <a:rPr lang="en-US" sz="2000" b="0" i="0" u="none" strike="noStrike" baseline="0" dirty="0">
                <a:solidFill>
                  <a:srgbClr val="333333"/>
                </a:solidFill>
                <a:latin typeface="+mj-lt"/>
              </a:rPr>
              <a:t>. CIS contains four principle components:</a:t>
            </a:r>
          </a:p>
          <a:p>
            <a:pPr marL="0" indent="0" algn="ctr">
              <a:buNone/>
            </a:pPr>
            <a:endParaRPr lang="en-US" sz="2000" b="0" i="0" u="none" strike="noStrike" baseline="0" dirty="0">
              <a:solidFill>
                <a:srgbClr val="333333"/>
              </a:solidFill>
              <a:latin typeface="+mj-lt"/>
            </a:endParaRPr>
          </a:p>
          <a:p>
            <a:pPr algn="l">
              <a:spcAft>
                <a:spcPts val="1200"/>
              </a:spcAft>
            </a:pPr>
            <a:r>
              <a:rPr lang="en-US" sz="2000" b="0" i="0" u="none" strike="noStrike" baseline="0" dirty="0">
                <a:solidFill>
                  <a:srgbClr val="333333"/>
                </a:solidFill>
                <a:latin typeface="+mj-lt"/>
              </a:rPr>
              <a:t>A </a:t>
            </a:r>
            <a:r>
              <a:rPr lang="en-US" sz="2000" b="0" i="0" u="none" strike="noStrike" baseline="0" dirty="0" err="1">
                <a:solidFill>
                  <a:srgbClr val="B22146"/>
                </a:solidFill>
                <a:latin typeface="+mj-lt"/>
              </a:rPr>
              <a:t>DomainSet</a:t>
            </a:r>
            <a:r>
              <a:rPr lang="en-US" sz="2000" b="0" i="0" u="none" strike="noStrike" baseline="0" dirty="0">
                <a:solidFill>
                  <a:srgbClr val="B22146"/>
                </a:solidFill>
                <a:latin typeface="+mj-lt"/>
              </a:rPr>
              <a:t> </a:t>
            </a:r>
            <a:r>
              <a:rPr lang="en-US" sz="2000" b="0" i="0" u="none" strike="noStrike" baseline="0" dirty="0">
                <a:solidFill>
                  <a:srgbClr val="333333"/>
                </a:solidFill>
                <a:latin typeface="+mj-lt"/>
              </a:rPr>
              <a:t>component describing the coverage’s domain (the set of “direct positions”, i.e., the locations for which values are stored in the coverage)</a:t>
            </a:r>
          </a:p>
          <a:p>
            <a:pPr algn="l">
              <a:spcAft>
                <a:spcPts val="1200"/>
              </a:spcAft>
            </a:pPr>
            <a:r>
              <a:rPr lang="en-US" sz="2000" b="0" i="0" u="none" strike="noStrike" baseline="0" dirty="0">
                <a:solidFill>
                  <a:srgbClr val="333333"/>
                </a:solidFill>
                <a:latin typeface="+mj-lt"/>
              </a:rPr>
              <a:t>A </a:t>
            </a:r>
            <a:r>
              <a:rPr lang="en-US" sz="2000" b="0" i="0" u="none" strike="noStrike" baseline="0" dirty="0" err="1">
                <a:solidFill>
                  <a:srgbClr val="B22146"/>
                </a:solidFill>
                <a:latin typeface="+mj-lt"/>
              </a:rPr>
              <a:t>RangeType</a:t>
            </a:r>
            <a:r>
              <a:rPr lang="en-US" sz="2000" b="0" i="0" u="none" strike="noStrike" baseline="0" dirty="0">
                <a:solidFill>
                  <a:srgbClr val="B22146"/>
                </a:solidFill>
                <a:latin typeface="+mj-lt"/>
              </a:rPr>
              <a:t> </a:t>
            </a:r>
            <a:r>
              <a:rPr lang="en-US" sz="2000" b="0" i="0" u="none" strike="noStrike" baseline="0" dirty="0">
                <a:solidFill>
                  <a:srgbClr val="333333"/>
                </a:solidFill>
                <a:latin typeface="+mj-lt"/>
              </a:rPr>
              <a:t>component which describes the coverage’s </a:t>
            </a:r>
            <a:r>
              <a:rPr lang="en-US" sz="2000" b="0" i="0" u="none" strike="noStrike" baseline="0" dirty="0" err="1">
                <a:solidFill>
                  <a:srgbClr val="B22146"/>
                </a:solidFill>
                <a:latin typeface="+mj-lt"/>
              </a:rPr>
              <a:t>RangeSet</a:t>
            </a:r>
            <a:r>
              <a:rPr lang="en-US" sz="2000" b="0" i="0" u="none" strike="noStrike" baseline="0" dirty="0">
                <a:solidFill>
                  <a:srgbClr val="B22146"/>
                </a:solidFill>
                <a:latin typeface="+mj-lt"/>
              </a:rPr>
              <a:t> </a:t>
            </a:r>
            <a:r>
              <a:rPr lang="en-US" sz="2000" b="0" i="0" u="none" strike="noStrike" baseline="0" dirty="0">
                <a:solidFill>
                  <a:srgbClr val="333333"/>
                </a:solidFill>
                <a:latin typeface="+mj-lt"/>
              </a:rPr>
              <a:t>data structure (in the case of images usually called the “pixel data type”).</a:t>
            </a:r>
          </a:p>
          <a:p>
            <a:pPr algn="l">
              <a:spcAft>
                <a:spcPts val="1200"/>
              </a:spcAft>
            </a:pPr>
            <a:r>
              <a:rPr lang="en-US" sz="2000" b="0" i="0" u="none" strike="noStrike" baseline="0" dirty="0">
                <a:solidFill>
                  <a:srgbClr val="333333"/>
                </a:solidFill>
                <a:latin typeface="+mj-lt"/>
              </a:rPr>
              <a:t>A </a:t>
            </a:r>
            <a:r>
              <a:rPr lang="en-US" sz="2000" b="0" i="0" u="none" strike="noStrike" baseline="0" dirty="0" err="1">
                <a:solidFill>
                  <a:srgbClr val="B22146"/>
                </a:solidFill>
                <a:latin typeface="+mj-lt"/>
              </a:rPr>
              <a:t>RangeSet</a:t>
            </a:r>
            <a:r>
              <a:rPr lang="en-US" sz="2000" b="0" i="0" u="none" strike="noStrike" baseline="0" dirty="0">
                <a:solidFill>
                  <a:srgbClr val="B22146"/>
                </a:solidFill>
                <a:latin typeface="+mj-lt"/>
              </a:rPr>
              <a:t> </a:t>
            </a:r>
            <a:r>
              <a:rPr lang="en-US" sz="2000" b="0" i="0" u="none" strike="noStrike" baseline="0" dirty="0">
                <a:solidFill>
                  <a:srgbClr val="333333"/>
                </a:solidFill>
                <a:latin typeface="+mj-lt"/>
              </a:rPr>
              <a:t>component containing the stored values (often referred to as “pixels”, “voxels”) of the coverage.</a:t>
            </a:r>
          </a:p>
          <a:p>
            <a:pPr algn="l">
              <a:spcAft>
                <a:spcPts val="1200"/>
              </a:spcAft>
            </a:pPr>
            <a:r>
              <a:rPr lang="en-US" sz="2000" b="0" i="0" u="none" strike="noStrike" baseline="0" dirty="0">
                <a:solidFill>
                  <a:srgbClr val="333333"/>
                </a:solidFill>
                <a:latin typeface="+mj-lt"/>
              </a:rPr>
              <a:t>A </a:t>
            </a:r>
            <a:r>
              <a:rPr lang="en-US" sz="2000" b="0" i="0" u="none" strike="noStrike" baseline="0" dirty="0">
                <a:solidFill>
                  <a:srgbClr val="B22146"/>
                </a:solidFill>
                <a:latin typeface="+mj-lt"/>
              </a:rPr>
              <a:t>Metadata </a:t>
            </a:r>
            <a:r>
              <a:rPr lang="en-US" sz="2000" b="0" i="0" u="none" strike="noStrike" baseline="0" dirty="0">
                <a:solidFill>
                  <a:srgbClr val="333333"/>
                </a:solidFill>
                <a:latin typeface="+mj-lt"/>
              </a:rPr>
              <a:t>component which represents an extensible slot for metadata. The intended use is to hold any kind of application-specific metadata structures.</a:t>
            </a:r>
            <a:endParaRPr lang="en-US" sz="2000" dirty="0">
              <a:latin typeface="+mj-lt"/>
            </a:endParaRPr>
          </a:p>
        </p:txBody>
      </p:sp>
      <p:sp>
        <p:nvSpPr>
          <p:cNvPr id="4" name="TextBox 3">
            <a:extLst>
              <a:ext uri="{FF2B5EF4-FFF2-40B4-BE49-F238E27FC236}">
                <a16:creationId xmlns:a16="http://schemas.microsoft.com/office/drawing/2014/main" id="{3FEC7607-574E-48F9-AAF0-350403251D30}"/>
              </a:ext>
            </a:extLst>
          </p:cNvPr>
          <p:cNvSpPr txBox="1"/>
          <p:nvPr/>
        </p:nvSpPr>
        <p:spPr>
          <a:xfrm>
            <a:off x="2778369" y="5853165"/>
            <a:ext cx="6074229" cy="400110"/>
          </a:xfrm>
          <a:prstGeom prst="rect">
            <a:avLst/>
          </a:prstGeom>
          <a:solidFill>
            <a:srgbClr val="FFC000"/>
          </a:solidFill>
          <a:ln w="19050">
            <a:solidFill>
              <a:schemeClr val="tx1"/>
            </a:solidFill>
          </a:ln>
        </p:spPr>
        <p:txBody>
          <a:bodyPr wrap="square" rtlCol="0">
            <a:spAutoFit/>
          </a:bodyPr>
          <a:lstStyle/>
          <a:p>
            <a:pPr algn="ctr"/>
            <a:r>
              <a:rPr lang="en-US" sz="2000" dirty="0"/>
              <a:t>The JSON Schema is available from </a:t>
            </a:r>
            <a:r>
              <a:rPr lang="en-US" sz="2000" dirty="0">
                <a:hlinkClick r:id="rId2"/>
              </a:rPr>
              <a:t>here.</a:t>
            </a:r>
            <a:endParaRPr lang="en-US" sz="2000" dirty="0"/>
          </a:p>
        </p:txBody>
      </p:sp>
    </p:spTree>
    <p:extLst>
      <p:ext uri="{BB962C8B-B14F-4D97-AF65-F5344CB8AC3E}">
        <p14:creationId xmlns:p14="http://schemas.microsoft.com/office/powerpoint/2010/main" val="676139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Coverage</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964055"/>
            <a:ext cx="10515600" cy="5529510"/>
          </a:xfrm>
        </p:spPr>
        <p:txBody>
          <a:bodyPr>
            <a:noAutofit/>
          </a:bodyPr>
          <a:lstStyle/>
          <a:p>
            <a:r>
              <a:rPr lang="en-US" sz="2000" dirty="0"/>
              <a:t>Access:</a:t>
            </a:r>
          </a:p>
          <a:p>
            <a:pPr lvl="1"/>
            <a:r>
              <a:rPr lang="en-US" sz="1600" dirty="0"/>
              <a:t>HTTP GET</a:t>
            </a:r>
          </a:p>
          <a:p>
            <a:pPr lvl="1"/>
            <a:r>
              <a:rPr lang="en-US" sz="1600" dirty="0"/>
              <a:t>Has a required path (“/collections/{</a:t>
            </a:r>
            <a:r>
              <a:rPr lang="en-US" sz="1600" dirty="0" err="1"/>
              <a:t>coverageId</a:t>
            </a:r>
            <a:r>
              <a:rPr lang="en-US" sz="1600" dirty="0"/>
              <a:t>}/coverage”)</a:t>
            </a:r>
          </a:p>
          <a:p>
            <a:pPr lvl="1"/>
            <a:r>
              <a:rPr lang="fr-FR" sz="1600" dirty="0"/>
              <a:t>No </a:t>
            </a:r>
            <a:r>
              <a:rPr lang="fr-FR" sz="1600" dirty="0" err="1"/>
              <a:t>link</a:t>
            </a:r>
            <a:r>
              <a:rPr lang="fr-FR" sz="1600" dirty="0"/>
              <a:t> relation type has been </a:t>
            </a:r>
            <a:r>
              <a:rPr lang="fr-FR" sz="1600" dirty="0" err="1"/>
              <a:t>defined</a:t>
            </a:r>
            <a:endParaRPr lang="fr-FR" sz="1600" dirty="0"/>
          </a:p>
          <a:p>
            <a:r>
              <a:rPr lang="en-US" sz="2000" dirty="0"/>
              <a:t>Required of all API-Coverage implementations</a:t>
            </a:r>
          </a:p>
          <a:p>
            <a:r>
              <a:rPr lang="en-US" sz="2000" dirty="0"/>
              <a:t>Coverage Resource</a:t>
            </a:r>
          </a:p>
          <a:p>
            <a:pPr lvl="1"/>
            <a:r>
              <a:rPr lang="en-US" sz="1600" dirty="0"/>
              <a:t>Description: Includes all the components of the coverage (</a:t>
            </a:r>
            <a:r>
              <a:rPr lang="en-US" sz="1600" dirty="0" err="1"/>
              <a:t>rangeset</a:t>
            </a:r>
            <a:r>
              <a:rPr lang="en-US" sz="1600" dirty="0"/>
              <a:t>, domain set, range type, metadata).  Default is a CIS JSON document.</a:t>
            </a:r>
          </a:p>
          <a:p>
            <a:pPr lvl="1"/>
            <a:r>
              <a:rPr lang="en-US" sz="1600" dirty="0"/>
              <a:t>Key elements:</a:t>
            </a:r>
          </a:p>
          <a:p>
            <a:pPr lvl="2"/>
            <a:r>
              <a:rPr lang="en-US" sz="1600" dirty="0"/>
              <a:t>See </a:t>
            </a:r>
            <a:r>
              <a:rPr lang="en-US" sz="1600" dirty="0">
                <a:hlinkClick r:id="rId2" action="ppaction://hlinksldjump"/>
              </a:rPr>
              <a:t>prior slide.</a:t>
            </a:r>
            <a:endParaRPr lang="en-US" sz="1600" dirty="0"/>
          </a:p>
          <a:p>
            <a:pPr lvl="1"/>
            <a:r>
              <a:rPr lang="en-US" sz="1600" dirty="0"/>
              <a:t>The schema is available in:</a:t>
            </a:r>
          </a:p>
          <a:p>
            <a:pPr lvl="2"/>
            <a:r>
              <a:rPr lang="en-US" sz="1600" dirty="0">
                <a:hlinkClick r:id="rId3"/>
              </a:rPr>
              <a:t>JSON</a:t>
            </a:r>
            <a:endParaRPr lang="en-US" sz="1600" dirty="0"/>
          </a:p>
          <a:p>
            <a:pPr lvl="2"/>
            <a:r>
              <a:rPr lang="en-US" sz="1600" dirty="0">
                <a:hlinkClick r:id="rId4"/>
              </a:rPr>
              <a:t>GML</a:t>
            </a:r>
            <a:endParaRPr lang="en-US" sz="1600" dirty="0"/>
          </a:p>
          <a:p>
            <a:pPr lvl="2"/>
            <a:r>
              <a:rPr lang="en-US" sz="1600" dirty="0">
                <a:hlinkClick r:id="rId5"/>
              </a:rPr>
              <a:t>RDF</a:t>
            </a:r>
            <a:endParaRPr lang="en-US" sz="1600" dirty="0"/>
          </a:p>
        </p:txBody>
      </p:sp>
    </p:spTree>
    <p:extLst>
      <p:ext uri="{BB962C8B-B14F-4D97-AF65-F5344CB8AC3E}">
        <p14:creationId xmlns:p14="http://schemas.microsoft.com/office/powerpoint/2010/main" val="3003450556"/>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hat is OGC?">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at do our members valu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ank You">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3058</TotalTime>
  <Words>1587</Words>
  <Application>Microsoft Macintosh PowerPoint</Application>
  <PresentationFormat>Widescreen</PresentationFormat>
  <Paragraphs>233</Paragraphs>
  <Slides>17</Slides>
  <Notes>1</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17</vt:i4>
      </vt:variant>
    </vt:vector>
  </HeadingPairs>
  <TitlesOfParts>
    <vt:vector size="27" baseType="lpstr">
      <vt:lpstr>Arial</vt:lpstr>
      <vt:lpstr>Calibri</vt:lpstr>
      <vt:lpstr>Calibri Light</vt:lpstr>
      <vt:lpstr>Lato</vt:lpstr>
      <vt:lpstr>Times New Roman</vt:lpstr>
      <vt:lpstr>1_Custom Design</vt:lpstr>
      <vt:lpstr>Title Slide</vt:lpstr>
      <vt:lpstr>What is OGC?</vt:lpstr>
      <vt:lpstr>What do our members value?</vt:lpstr>
      <vt:lpstr>Thank You</vt:lpstr>
      <vt:lpstr>PowerPoint Presentation</vt:lpstr>
      <vt:lpstr>BLUF</vt:lpstr>
      <vt:lpstr>Get Landing Page</vt:lpstr>
      <vt:lpstr>Get API Definition</vt:lpstr>
      <vt:lpstr>Get Conformance</vt:lpstr>
      <vt:lpstr>Get Collections</vt:lpstr>
      <vt:lpstr>Get Collection (singular)</vt:lpstr>
      <vt:lpstr>What is a Coverage?</vt:lpstr>
      <vt:lpstr>Get Coverage</vt:lpstr>
      <vt:lpstr>Get Domain Set</vt:lpstr>
      <vt:lpstr>Get Range Type</vt:lpstr>
      <vt:lpstr>Get Range Set</vt:lpstr>
      <vt:lpstr>Get Metadata</vt:lpstr>
      <vt:lpstr>Query Parameters</vt:lpstr>
      <vt:lpstr>Coverage Subsetting</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Erick Felsey</dc:creator>
  <cp:lastModifiedBy>Gobe Hobona</cp:lastModifiedBy>
  <cp:revision>230</cp:revision>
  <dcterms:created xsi:type="dcterms:W3CDTF">2020-04-17T22:01:33Z</dcterms:created>
  <dcterms:modified xsi:type="dcterms:W3CDTF">2020-08-04T20:59:50Z</dcterms:modified>
</cp:coreProperties>
</file>